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44"/>
  </p:notesMasterIdLst>
  <p:sldIdLst>
    <p:sldId id="256" r:id="rId2"/>
    <p:sldId id="259" r:id="rId3"/>
    <p:sldId id="286" r:id="rId4"/>
    <p:sldId id="287" r:id="rId5"/>
    <p:sldId id="296" r:id="rId6"/>
    <p:sldId id="298" r:id="rId7"/>
    <p:sldId id="297" r:id="rId8"/>
    <p:sldId id="289" r:id="rId9"/>
    <p:sldId id="293" r:id="rId10"/>
    <p:sldId id="302" r:id="rId11"/>
    <p:sldId id="299" r:id="rId12"/>
    <p:sldId id="300" r:id="rId13"/>
    <p:sldId id="301" r:id="rId14"/>
    <p:sldId id="288" r:id="rId15"/>
    <p:sldId id="290" r:id="rId16"/>
    <p:sldId id="258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</p:sldIdLst>
  <p:sldSz cx="9144000" cy="5143500" type="screen16x9"/>
  <p:notesSz cx="6858000" cy="9144000"/>
  <p:embeddedFontLst>
    <p:embeddedFont>
      <p:font typeface="Arvo" panose="020B0604020202020204" charset="0"/>
      <p:regular r:id="rId45"/>
      <p:bold r:id="rId46"/>
      <p:italic r:id="rId47"/>
      <p:boldItalic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Montserrat" panose="020B0604020202020204" charset="0"/>
      <p:regular r:id="rId53"/>
      <p:bold r:id="rId54"/>
      <p:italic r:id="rId55"/>
      <p:boldItalic r:id="rId56"/>
    </p:embeddedFont>
    <p:embeddedFont>
      <p:font typeface="Roboto Condensed" panose="020B0604020202020204" charset="0"/>
      <p:regular r:id="rId57"/>
      <p:bold r:id="rId58"/>
      <p:italic r:id="rId59"/>
      <p:boldItalic r:id="rId60"/>
    </p:embeddedFont>
    <p:embeddedFont>
      <p:font typeface="Roboto Condensed Light" panose="020B060402020202020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9910A9-D6FA-469E-B6B7-9217A5AEDF96}">
  <a:tblStyle styleId="{9D9910A9-D6FA-469E-B6B7-9217A5AEDF9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36" d="100"/>
          <a:sy n="136" d="100"/>
        </p:scale>
        <p:origin x="-259" y="-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font" Target="fonts/font19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6522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8960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9183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0390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6466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5482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32148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12840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77cc2f816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77cc2f8164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Google Shape;1437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657edcabb3_95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Google Shape;1445;g657edcabb3_95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0617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687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8091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4528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1754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44" name="Google Shape;44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" name="Google Shape;45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46" name="Google Shape;46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" name="Google Shape;48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49" name="Google Shape;49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" name="Google Shape;51;p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53" name="Google Shape;53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55" name="Google Shape;55;p4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56" name="Google Shape;56;p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8" name="Google Shape;58;p4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 i="1">
                <a:solidFill>
                  <a:srgbClr val="FFFFFF"/>
                </a:solidFill>
              </a:defRPr>
            </a:lvl1pPr>
            <a:lvl2pPr marL="914400" lvl="1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4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accent5"/>
                </a:solidFill>
              </a:rPr>
              <a:t>“</a:t>
            </a:r>
            <a:endParaRPr sz="7200" b="1">
              <a:solidFill>
                <a:schemeClr val="accent5"/>
              </a:solidFill>
            </a:endParaRPr>
          </a:p>
        </p:txBody>
      </p:sp>
      <p:sp>
        <p:nvSpPr>
          <p:cNvPr id="60" name="Google Shape;60;p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63" name="Google Shape;63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" name="Google Shape;64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71" name="Google Shape;71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72" name="Google Shape;72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7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04" name="Google Shape;104;p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5" name="Google Shape;105;p7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06" name="Google Shape;106;p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7" name="Google Shape;107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8" name="Google Shape;108;p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09" name="Google Shape;109;p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10" name="Google Shape;110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11" name="Google Shape;111;p7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2" name="Google Shape;112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" name="Google Shape;113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4" name="Google Shape;114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7" name="Google Shape;117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9" name="Google Shape;119;p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7"/>
          <p:cNvSpPr txBox="1">
            <a:spLocks noGrp="1"/>
          </p:cNvSpPr>
          <p:nvPr>
            <p:ph type="body" idx="1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1" name="Google Shape;121;p7"/>
          <p:cNvSpPr txBox="1">
            <a:spLocks noGrp="1"/>
          </p:cNvSpPr>
          <p:nvPr>
            <p:ph type="body" idx="2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body" idx="3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8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Google Shape;126;p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Google Shape;127;p8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Google Shape;130;p8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Google Shape;133;p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Google Shape;134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" name="Google Shape;135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Google Shape;136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Google Shape;138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Google Shape;139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9"/>
          <p:cNvGrpSpPr/>
          <p:nvPr/>
        </p:nvGrpSpPr>
        <p:grpSpPr>
          <a:xfrm>
            <a:off x="2466138" y="4472723"/>
            <a:ext cx="6686825" cy="670795"/>
            <a:chOff x="5589288" y="4472723"/>
            <a:chExt cx="6686825" cy="670795"/>
          </a:xfrm>
        </p:grpSpPr>
        <p:sp>
          <p:nvSpPr>
            <p:cNvPr id="145" name="Google Shape;145;p9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" name="Google Shape;146;p9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1" cy="1699506"/>
            </a:xfrm>
          </p:grpSpPr>
          <p:sp>
            <p:nvSpPr>
              <p:cNvPr id="147" name="Google Shape;147;p9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9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" name="Google Shape;149;p9"/>
            <p:cNvGrpSpPr/>
            <p:nvPr/>
          </p:nvGrpSpPr>
          <p:grpSpPr>
            <a:xfrm flipH="1">
              <a:off x="5592255" y="4646738"/>
              <a:ext cx="6682918" cy="304563"/>
              <a:chOff x="-30922586" y="330075"/>
              <a:chExt cx="37293070" cy="1699569"/>
            </a:xfrm>
          </p:grpSpPr>
          <p:sp>
            <p:nvSpPr>
              <p:cNvPr id="150" name="Google Shape;150;p9"/>
              <p:cNvSpPr/>
              <p:nvPr/>
            </p:nvSpPr>
            <p:spPr>
              <a:xfrm>
                <a:off x="-30922586" y="330144"/>
                <a:ext cx="355881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" name="Google Shape;152;p9"/>
          <p:cNvSpPr txBox="1">
            <a:spLocks noGrp="1"/>
          </p:cNvSpPr>
          <p:nvPr>
            <p:ph type="body" idx="1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</a:lstStyle>
          <a:p>
            <a:endParaRPr/>
          </a:p>
        </p:txBody>
      </p:sp>
      <p:sp>
        <p:nvSpPr>
          <p:cNvPr id="153" name="Google Shape;153;p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4" name="Google Shape;154;p9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55" name="Google Shape;155;p9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" name="Google Shape;156;p9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0" name="Google Shape;160;p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3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startupstockphotos.com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.io/guidelines/resources/roboto-noto-fonts.html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Condensed" panose="020B0604020202020204" charset="0"/>
                <a:ea typeface="Roboto Condensed" panose="020B0604020202020204" charset="0"/>
                <a:cs typeface="Calibri" panose="020F0502020204030204" pitchFamily="34" charset="0"/>
              </a:rPr>
              <a:t>Predict and analyze patient outcome from medical record</a:t>
            </a:r>
            <a:endParaRPr dirty="0">
              <a:latin typeface="Roboto Condensed" panose="020B0604020202020204" charset="0"/>
              <a:ea typeface="Roboto Condensed" panose="020B060402020202020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0382F2C-9582-4D01-A0C4-541A654B6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913" y="2983780"/>
            <a:ext cx="5499846" cy="1881526"/>
          </a:xfrm>
          <a:prstGeom prst="rect">
            <a:avLst/>
          </a:prstGeom>
        </p:spPr>
      </p:pic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Stakeholder would like to know –</a:t>
            </a:r>
            <a:br>
              <a:rPr lang="en" dirty="0"/>
            </a:br>
            <a:r>
              <a:rPr lang="en" dirty="0"/>
              <a:t>Does t</a:t>
            </a:r>
            <a:r>
              <a:rPr lang="en-US" dirty="0"/>
              <a:t>h</a:t>
            </a:r>
            <a:r>
              <a:rPr lang="en" dirty="0"/>
              <a:t>e treatment </a:t>
            </a:r>
            <a:r>
              <a:rPr lang="en-US" dirty="0"/>
              <a:t>has an effect on</a:t>
            </a:r>
            <a:r>
              <a:rPr lang="en" dirty="0"/>
              <a:t> the disease?</a:t>
            </a:r>
            <a:endParaRPr dirty="0"/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93" name="Google Shape;193;p12"/>
          <p:cNvSpPr txBox="1">
            <a:spLocks noGrp="1"/>
          </p:cNvSpPr>
          <p:nvPr>
            <p:ph type="body" idx="1"/>
          </p:nvPr>
        </p:nvSpPr>
        <p:spPr>
          <a:xfrm>
            <a:off x="814274" y="1435139"/>
            <a:ext cx="6985020" cy="17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200" b="1" dirty="0">
                <a:solidFill>
                  <a:srgbClr val="FF9800"/>
                </a:solidFill>
              </a:rPr>
              <a:t>Analysis1. analysis 1 + added categorical variables for different studies to the regression</a:t>
            </a:r>
          </a:p>
          <a:p>
            <a:pPr marL="171450" indent="-171450">
              <a:buClr>
                <a:schemeClr val="dk1"/>
              </a:buClr>
              <a:buSzPts val="1100"/>
              <a:buFontTx/>
              <a:buChar char="-"/>
            </a:pPr>
            <a:r>
              <a:rPr lang="en" sz="1200" dirty="0"/>
              <a:t>In analysis 1, </a:t>
            </a:r>
            <a:r>
              <a:rPr lang="en-US" sz="1200" dirty="0"/>
              <a:t>Different studies (trials) have different patient population. For example, the patient from study A is all from USA and the patient from study E is from China </a:t>
            </a:r>
            <a:r>
              <a:rPr lang="en-US" sz="1200" dirty="0">
                <a:sym typeface="Wingdings" panose="05000000000000000000" pitchFamily="2" charset="2"/>
              </a:rPr>
              <a:t> Different studies may have bias result to the analysis</a:t>
            </a:r>
            <a:endParaRPr lang="en-US" sz="1000" i="0" u="none" strike="noStrike" baseline="0" dirty="0"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" sz="1000" dirty="0"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marL="171450" indent="-171450">
              <a:buClr>
                <a:schemeClr val="dk1"/>
              </a:buClr>
              <a:buSzPts val="1100"/>
              <a:buFontTx/>
              <a:buChar char="-"/>
            </a:pPr>
            <a:endParaRPr lang="en" sz="1200" b="1" dirty="0">
              <a:solidFill>
                <a:srgbClr val="FF9800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200" b="1" dirty="0">
              <a:solidFill>
                <a:srgbClr val="FF9800"/>
              </a:solidFill>
            </a:endParaRP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endParaRPr lang="en" sz="1200" b="1" dirty="0">
              <a:solidFill>
                <a:srgbClr val="FF9800"/>
              </a:solidFill>
            </a:endParaRP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endParaRPr lang="en" sz="1200" b="1" dirty="0">
              <a:solidFill>
                <a:srgbClr val="FF9800"/>
              </a:solidFill>
            </a:endParaRP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endParaRPr lang="en-US"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/>
          </a:p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endParaRPr dirty="0"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7681C9F-D8B1-4A97-9A29-3CE7CE2AFFB9}"/>
              </a:ext>
            </a:extLst>
          </p:cNvPr>
          <p:cNvSpPr txBox="1"/>
          <p:nvPr/>
        </p:nvSpPr>
        <p:spPr>
          <a:xfrm>
            <a:off x="1055596" y="2475949"/>
            <a:ext cx="57213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200" dirty="0">
                <a:latin typeface="Roboto Condensed Light" panose="020B0604020202020204" charset="0"/>
                <a:ea typeface="Roboto Condensed Light" panose="020B0604020202020204" charset="0"/>
              </a:rPr>
              <a:t>The linear regression become: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200" i="0" u="none" strike="noStrike" baseline="0" dirty="0" err="1">
                <a:latin typeface="Roboto Condensed Light" panose="020B0604020202020204" charset="0"/>
                <a:ea typeface="Roboto Condensed Light" panose="020B0604020202020204" charset="0"/>
              </a:rPr>
              <a:t>PANSS_Total_diff</a:t>
            </a:r>
            <a:r>
              <a:rPr lang="en-US" sz="120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=</a:t>
            </a:r>
            <a:r>
              <a:rPr lang="el-GR" sz="120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 β0+β1</a:t>
            </a:r>
            <a:r>
              <a:rPr lang="en-US" sz="1200" i="1" u="none" strike="noStrike" baseline="0" dirty="0" err="1">
                <a:latin typeface="Roboto Condensed Light" panose="020B0604020202020204" charset="0"/>
                <a:ea typeface="Roboto Condensed Light" panose="020B0604020202020204" charset="0"/>
              </a:rPr>
              <a:t>TxGroup</a:t>
            </a:r>
            <a:r>
              <a:rPr lang="en-US" sz="120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+</a:t>
            </a:r>
            <a:r>
              <a:rPr lang="el-GR" sz="120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β2</a:t>
            </a:r>
            <a:r>
              <a:rPr lang="en-US" sz="1200" i="1" u="none" strike="noStrike" baseline="0" dirty="0" err="1">
                <a:latin typeface="Roboto Condensed Light" panose="020B0604020202020204" charset="0"/>
                <a:ea typeface="Roboto Condensed Light" panose="020B0604020202020204" charset="0"/>
              </a:rPr>
              <a:t>VisitDay</a:t>
            </a:r>
            <a:r>
              <a:rPr lang="en-US" sz="1200" i="1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 </a:t>
            </a:r>
            <a:r>
              <a:rPr lang="en-US" sz="1200" dirty="0">
                <a:latin typeface="Roboto Condensed Light" panose="020B0604020202020204" charset="0"/>
                <a:ea typeface="Roboto Condensed Light" panose="020B0604020202020204" charset="0"/>
              </a:rPr>
              <a:t>+</a:t>
            </a:r>
            <a:r>
              <a:rPr lang="el-GR" sz="120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β</a:t>
            </a:r>
            <a:r>
              <a:rPr lang="en-US" sz="120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3</a:t>
            </a:r>
            <a:r>
              <a:rPr lang="en-US" sz="1200" i="1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TxGroup</a:t>
            </a:r>
            <a:r>
              <a:rPr lang="en-US" sz="1200" dirty="0">
                <a:latin typeface="Roboto Condensed Light" panose="020B0604020202020204" charset="0"/>
                <a:ea typeface="Roboto Condensed Light" panose="020B0604020202020204" charset="0"/>
              </a:rPr>
              <a:t>*</a:t>
            </a:r>
            <a:r>
              <a:rPr lang="en-US" sz="1200" i="1" u="none" strike="noStrike" baseline="0" dirty="0" err="1">
                <a:latin typeface="Roboto Condensed Light" panose="020B0604020202020204" charset="0"/>
                <a:ea typeface="Roboto Condensed Light" panose="020B0604020202020204" charset="0"/>
              </a:rPr>
              <a:t>VisitDay</a:t>
            </a:r>
            <a:r>
              <a:rPr lang="en-US" sz="120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 +</a:t>
            </a:r>
            <a:r>
              <a:rPr lang="el-GR" sz="120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 β</a:t>
            </a:r>
            <a:r>
              <a:rPr lang="en-US" sz="1200" dirty="0">
                <a:latin typeface="Roboto Condensed Light" panose="020B0604020202020204" charset="0"/>
                <a:ea typeface="Roboto Condensed Light" panose="020B0604020202020204" charset="0"/>
              </a:rPr>
              <a:t>4</a:t>
            </a:r>
            <a:r>
              <a:rPr lang="en-US" sz="1200" i="1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PatientID </a:t>
            </a:r>
            <a:r>
              <a:rPr lang="en-US" sz="120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+</a:t>
            </a:r>
            <a:r>
              <a:rPr lang="el-GR" sz="120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ϵ</a:t>
            </a:r>
            <a:endParaRPr lang="en-US" sz="1200" i="0" u="none" strike="noStrike" baseline="0" dirty="0"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200" dirty="0"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200" i="0" u="none" strike="noStrike" baseline="0" dirty="0"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200" i="0" u="none" strike="noStrike" baseline="0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AD6EB5-51D3-4076-9EBA-2581B1595090}"/>
              </a:ext>
            </a:extLst>
          </p:cNvPr>
          <p:cNvSpPr txBox="1"/>
          <p:nvPr/>
        </p:nvSpPr>
        <p:spPr>
          <a:xfrm>
            <a:off x="1055596" y="4726806"/>
            <a:ext cx="53112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200" i="0" u="none" strike="noStrike" baseline="0" dirty="0">
                <a:solidFill>
                  <a:srgbClr val="00B050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The p</a:t>
            </a:r>
            <a:r>
              <a:rPr lang="en-US" sz="1200" dirty="0">
                <a:solidFill>
                  <a:srgbClr val="00B050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value for </a:t>
            </a:r>
            <a:r>
              <a:rPr lang="en-US" sz="1200" dirty="0" err="1">
                <a:solidFill>
                  <a:srgbClr val="00B050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TxGroup</a:t>
            </a:r>
            <a:r>
              <a:rPr lang="en-US" sz="1200" dirty="0">
                <a:solidFill>
                  <a:srgbClr val="00B050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variable is 0.351 </a:t>
            </a:r>
            <a:r>
              <a:rPr lang="en-US" sz="1200" dirty="0">
                <a:solidFill>
                  <a:srgbClr val="00B050"/>
                </a:solidFill>
                <a:latin typeface="Roboto Condensed Light" panose="020B0604020202020204" charset="0"/>
                <a:ea typeface="Roboto Condensed Light" panose="020B0604020202020204" charset="0"/>
                <a:sym typeface="Wingdings" panose="05000000000000000000" pitchFamily="2" charset="2"/>
              </a:rPr>
              <a:t> Fail to reject the null hypothesis</a:t>
            </a:r>
            <a:endParaRPr lang="en-US" sz="1200" i="0" u="none" strike="noStrike" baseline="0" dirty="0">
              <a:solidFill>
                <a:srgbClr val="00B050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796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Patient segmentation – understand each groups oh patients for their mental health status</a:t>
            </a:r>
            <a:endParaRPr dirty="0"/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93" name="Google Shape;193;p12"/>
          <p:cNvSpPr txBox="1">
            <a:spLocks noGrp="1"/>
          </p:cNvSpPr>
          <p:nvPr>
            <p:ph type="body" idx="1"/>
          </p:nvPr>
        </p:nvSpPr>
        <p:spPr>
          <a:xfrm>
            <a:off x="814274" y="1435139"/>
            <a:ext cx="6985020" cy="17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200" b="1" dirty="0">
                <a:solidFill>
                  <a:srgbClr val="FF9800"/>
                </a:solidFill>
              </a:rPr>
              <a:t>Data</a:t>
            </a:r>
            <a:r>
              <a:rPr lang="zh-TW" altLang="en-US" sz="1200" b="1" dirty="0">
                <a:solidFill>
                  <a:srgbClr val="FF9800"/>
                </a:solidFill>
              </a:rPr>
              <a:t> </a:t>
            </a:r>
            <a:r>
              <a:rPr lang="en-US" altLang="zh-TW" sz="1200" b="1" dirty="0">
                <a:solidFill>
                  <a:srgbClr val="FF9800"/>
                </a:solidFill>
              </a:rPr>
              <a:t>preprocess : data is first normalized (The distance measures are affected by the scale of the variables)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200" b="1" dirty="0">
                <a:solidFill>
                  <a:srgbClr val="FF9800"/>
                </a:solidFill>
              </a:rPr>
              <a:t>Data mining/evaluation: complete linkage clustering/ K-means clustering</a:t>
            </a:r>
          </a:p>
          <a:p>
            <a:pPr marL="101600" indent="0" algn="l">
              <a:buNone/>
            </a:pPr>
            <a:r>
              <a:rPr lang="en-US" sz="80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- The red dotted line indicates the level at which the dat</a:t>
            </a:r>
            <a:r>
              <a:rPr lang="en-US" sz="800" dirty="0">
                <a:latin typeface="Roboto Condensed Light" panose="020B0604020202020204" charset="0"/>
                <a:ea typeface="Roboto Condensed Light" panose="020B0604020202020204" charset="0"/>
              </a:rPr>
              <a:t>a is segmented. The dissimilarity between the three clusters created by se</a:t>
            </a:r>
            <a:r>
              <a:rPr lang="en-US" sz="800" b="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at the dotted line is greater than the ones that would have been created by cutting at a higher level (for two segments). Sub-segments below that are relatively similar with the other segments in their respective groups.</a:t>
            </a:r>
          </a:p>
          <a:p>
            <a:pPr marL="101600" indent="0" algn="l">
              <a:buNone/>
            </a:pPr>
            <a:r>
              <a:rPr lang="en-US" sz="800" b="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- Interpretable</a:t>
            </a:r>
          </a:p>
          <a:p>
            <a:pPr marL="101600" indent="0" algn="l">
              <a:buNone/>
            </a:pPr>
            <a:endParaRPr lang="en-US" sz="800" i="0" u="none" strike="noStrike" baseline="0" dirty="0"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" sz="800" dirty="0"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marL="171450" indent="-171450">
              <a:buClr>
                <a:schemeClr val="dk1"/>
              </a:buClr>
              <a:buSzPts val="1100"/>
              <a:buFontTx/>
              <a:buChar char="-"/>
            </a:pPr>
            <a:endParaRPr lang="en" sz="800" b="1" dirty="0">
              <a:solidFill>
                <a:srgbClr val="FF9800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200" b="1" dirty="0">
              <a:solidFill>
                <a:srgbClr val="FF9800"/>
              </a:solidFill>
            </a:endParaRP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endParaRPr lang="en" sz="1200" b="1" dirty="0">
              <a:solidFill>
                <a:srgbClr val="FF9800"/>
              </a:solidFill>
            </a:endParaRP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endParaRPr lang="en" sz="1200" b="1" dirty="0">
              <a:solidFill>
                <a:srgbClr val="FF9800"/>
              </a:solidFill>
            </a:endParaRP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endParaRPr lang="en-US"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/>
          </a:p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endParaRPr dirty="0"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F21F84C-EC2B-4C13-A3D0-1C91A70A1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74" y="2869828"/>
            <a:ext cx="4235166" cy="159740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075711C-8789-489C-9AC2-6360F227A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869" y="2662478"/>
            <a:ext cx="2540995" cy="186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89BD8F-166A-4E53-B4C4-C0B1211C14B3}"/>
              </a:ext>
            </a:extLst>
          </p:cNvPr>
          <p:cNvCxnSpPr>
            <a:cxnSpLocks/>
          </p:cNvCxnSpPr>
          <p:nvPr/>
        </p:nvCxnSpPr>
        <p:spPr>
          <a:xfrm>
            <a:off x="5862918" y="2662478"/>
            <a:ext cx="0" cy="1634986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721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Patient segmentation – understand each groups oh patients for their mental health status</a:t>
            </a:r>
            <a:endParaRPr dirty="0"/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93" name="Google Shape;193;p12"/>
          <p:cNvSpPr txBox="1">
            <a:spLocks noGrp="1"/>
          </p:cNvSpPr>
          <p:nvPr>
            <p:ph type="body" idx="1"/>
          </p:nvPr>
        </p:nvSpPr>
        <p:spPr>
          <a:xfrm>
            <a:off x="814274" y="1435139"/>
            <a:ext cx="6985020" cy="17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200" b="1" dirty="0">
                <a:solidFill>
                  <a:srgbClr val="FF9800"/>
                </a:solidFill>
              </a:rPr>
              <a:t>Data</a:t>
            </a:r>
            <a:r>
              <a:rPr lang="zh-TW" altLang="en-US" sz="1200" b="1" dirty="0">
                <a:solidFill>
                  <a:srgbClr val="FF9800"/>
                </a:solidFill>
              </a:rPr>
              <a:t> </a:t>
            </a:r>
            <a:r>
              <a:rPr lang="en-US" altLang="zh-TW" sz="1200" b="1" dirty="0">
                <a:solidFill>
                  <a:srgbClr val="FF9800"/>
                </a:solidFill>
              </a:rPr>
              <a:t>preprocess : data is first normalized (The distance measures are affected by the scale of the variables)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200" b="1" dirty="0">
                <a:solidFill>
                  <a:srgbClr val="FF9800"/>
                </a:solidFill>
              </a:rPr>
              <a:t>Data mining/evaluation: complete linkage clustering and K-means clustering (k=3)</a:t>
            </a:r>
          </a:p>
          <a:p>
            <a:pPr marL="101600" indent="0" algn="l">
              <a:buNone/>
            </a:pPr>
            <a:endParaRPr lang="en-US" sz="800" i="0" u="none" strike="noStrike" baseline="0" dirty="0"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" sz="800" dirty="0"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marL="171450" indent="-171450">
              <a:buClr>
                <a:schemeClr val="dk1"/>
              </a:buClr>
              <a:buSzPts val="1100"/>
              <a:buFontTx/>
              <a:buChar char="-"/>
            </a:pPr>
            <a:endParaRPr lang="en" sz="800" b="1" dirty="0">
              <a:solidFill>
                <a:srgbClr val="FF9800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200" b="1" dirty="0">
              <a:solidFill>
                <a:srgbClr val="FF9800"/>
              </a:solidFill>
            </a:endParaRP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endParaRPr lang="en" sz="1200" b="1" dirty="0">
              <a:solidFill>
                <a:srgbClr val="FF9800"/>
              </a:solidFill>
            </a:endParaRP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endParaRPr lang="en" sz="1200" b="1" dirty="0">
              <a:solidFill>
                <a:srgbClr val="FF9800"/>
              </a:solidFill>
            </a:endParaRP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endParaRPr lang="en-US"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/>
          </a:p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endParaRPr dirty="0"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FAD18E8-D3DA-42D6-A8C8-887150168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51" y="2224765"/>
            <a:ext cx="2866877" cy="2866877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504EE897-0A75-416D-BEBF-FEE701EB26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62" t="14055" r="10888" b="9880"/>
          <a:stretch/>
        </p:blipFill>
        <p:spPr>
          <a:xfrm>
            <a:off x="3876299" y="2313089"/>
            <a:ext cx="2599485" cy="27908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63B45E4-1B03-4420-B042-C69FAE841E6D}"/>
              </a:ext>
            </a:extLst>
          </p:cNvPr>
          <p:cNvSpPr txBox="1"/>
          <p:nvPr/>
        </p:nvSpPr>
        <p:spPr>
          <a:xfrm>
            <a:off x="1411812" y="2200259"/>
            <a:ext cx="136955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rgbClr val="0070C0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complete linkage clustering</a:t>
            </a:r>
            <a:endParaRPr lang="en-US" sz="800" dirty="0">
              <a:solidFill>
                <a:srgbClr val="0070C0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D38472-DCED-40D3-A4DA-2C8368BE219A}"/>
              </a:ext>
            </a:extLst>
          </p:cNvPr>
          <p:cNvSpPr txBox="1"/>
          <p:nvPr/>
        </p:nvSpPr>
        <p:spPr>
          <a:xfrm>
            <a:off x="4572000" y="2190043"/>
            <a:ext cx="136955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rgbClr val="0070C0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K-means clustering</a:t>
            </a:r>
            <a:endParaRPr lang="en-US" sz="800" dirty="0">
              <a:solidFill>
                <a:srgbClr val="0070C0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5860CE-A7BB-4948-A955-F1BDD8DAEDF1}"/>
              </a:ext>
            </a:extLst>
          </p:cNvPr>
          <p:cNvSpPr txBox="1"/>
          <p:nvPr/>
        </p:nvSpPr>
        <p:spPr>
          <a:xfrm>
            <a:off x="6475784" y="2320125"/>
            <a:ext cx="21872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indent="0" algn="l">
              <a:buNone/>
            </a:pPr>
            <a:r>
              <a:rPr lang="en-US" sz="800" b="0" dirty="0">
                <a:latin typeface="Roboto Condensed Light" panose="020B0604020202020204" charset="0"/>
                <a:ea typeface="Roboto Condensed Light" panose="020B0604020202020204" charset="0"/>
              </a:rPr>
              <a:t>K-means clustering shows better separation of the individual clusters from each other. </a:t>
            </a:r>
            <a:endParaRPr lang="en-US" sz="800" b="0" i="0" u="none" strike="noStrike" baseline="0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205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Patient segmentation – understand each groups oh patients for their mental health status</a:t>
            </a:r>
            <a:endParaRPr dirty="0"/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93" name="Google Shape;193;p12"/>
          <p:cNvSpPr txBox="1">
            <a:spLocks noGrp="1"/>
          </p:cNvSpPr>
          <p:nvPr>
            <p:ph type="body" idx="1"/>
          </p:nvPr>
        </p:nvSpPr>
        <p:spPr>
          <a:xfrm>
            <a:off x="814274" y="1435139"/>
            <a:ext cx="6985020" cy="17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200" b="1" dirty="0">
                <a:solidFill>
                  <a:srgbClr val="FF9800"/>
                </a:solidFill>
              </a:rPr>
              <a:t>Data</a:t>
            </a:r>
            <a:r>
              <a:rPr lang="zh-TW" altLang="en-US" sz="1200" b="1" dirty="0">
                <a:solidFill>
                  <a:srgbClr val="FF9800"/>
                </a:solidFill>
              </a:rPr>
              <a:t> </a:t>
            </a:r>
            <a:r>
              <a:rPr lang="en-US" altLang="zh-TW" sz="1200" b="1" dirty="0">
                <a:solidFill>
                  <a:srgbClr val="FF9800"/>
                </a:solidFill>
              </a:rPr>
              <a:t>preprocess : data is first normalized (The distance measures are affected by the scale of the variables)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200" b="1" dirty="0">
                <a:solidFill>
                  <a:srgbClr val="FF9800"/>
                </a:solidFill>
              </a:rPr>
              <a:t>Data mining/evaluation: complete linkage clustering and K-means clustering (k=3)</a:t>
            </a:r>
          </a:p>
          <a:p>
            <a:pPr marL="101600" indent="0" algn="l">
              <a:buNone/>
            </a:pPr>
            <a:endParaRPr lang="en-US" sz="800" i="0" u="none" strike="noStrike" baseline="0" dirty="0"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" sz="800" dirty="0"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marL="171450" indent="-171450">
              <a:buClr>
                <a:schemeClr val="dk1"/>
              </a:buClr>
              <a:buSzPts val="1100"/>
              <a:buFontTx/>
              <a:buChar char="-"/>
            </a:pPr>
            <a:endParaRPr lang="en" sz="800" b="1" dirty="0">
              <a:solidFill>
                <a:srgbClr val="FF9800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200" b="1" dirty="0">
              <a:solidFill>
                <a:srgbClr val="FF9800"/>
              </a:solidFill>
            </a:endParaRP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endParaRPr lang="en" sz="1200" b="1" dirty="0">
              <a:solidFill>
                <a:srgbClr val="FF9800"/>
              </a:solidFill>
            </a:endParaRP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endParaRPr lang="en" sz="1200" b="1" dirty="0">
              <a:solidFill>
                <a:srgbClr val="FF9800"/>
              </a:solidFill>
            </a:endParaRP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endParaRPr lang="en-US"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/>
          </a:p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endParaRPr dirty="0"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504EE897-0A75-416D-BEBF-FEE701EB26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62" t="14055" r="10888" b="9880"/>
          <a:stretch/>
        </p:blipFill>
        <p:spPr>
          <a:xfrm>
            <a:off x="866311" y="2320125"/>
            <a:ext cx="2599485" cy="27908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D38472-DCED-40D3-A4DA-2C8368BE219A}"/>
              </a:ext>
            </a:extLst>
          </p:cNvPr>
          <p:cNvSpPr txBox="1"/>
          <p:nvPr/>
        </p:nvSpPr>
        <p:spPr>
          <a:xfrm>
            <a:off x="1562012" y="2197079"/>
            <a:ext cx="136955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rgbClr val="0070C0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K-means clustering</a:t>
            </a:r>
            <a:endParaRPr lang="en-US" sz="800" dirty="0">
              <a:solidFill>
                <a:srgbClr val="0070C0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5860CE-A7BB-4948-A955-F1BDD8DAEDF1}"/>
              </a:ext>
            </a:extLst>
          </p:cNvPr>
          <p:cNvSpPr txBox="1"/>
          <p:nvPr/>
        </p:nvSpPr>
        <p:spPr>
          <a:xfrm>
            <a:off x="3739666" y="2320125"/>
            <a:ext cx="36898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800" b="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1. Each cluster indicates a different combination of the sub-group scores. Moving from he ‘Pink’ cluster to the ‘Blue’ cluster requires an increase in all three sub-group scores.</a:t>
            </a:r>
          </a:p>
          <a:p>
            <a:pPr marL="228600" indent="-228600" algn="l">
              <a:buAutoNum type="arabicPeriod"/>
            </a:pPr>
            <a:endParaRPr lang="en-US" sz="800" dirty="0"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algn="l"/>
            <a:r>
              <a:rPr lang="en-US" sz="800" dirty="0">
                <a:latin typeface="Roboto Condensed Light" panose="020B0604020202020204" charset="0"/>
                <a:ea typeface="Roboto Condensed Light" panose="020B0604020202020204" charset="0"/>
              </a:rPr>
              <a:t>2. To move from ‘blue’ cluster to ‘yellow’ cluster only requires a relatively smaller increase in the ‘G’ subgroup sum, whereas relatively similar changes in ‘Ps’ sum or ‘Ns’ sum doesn’t result in crossing over to the next cluster.</a:t>
            </a:r>
            <a:endParaRPr lang="en-US" sz="800" b="0" i="0" u="none" strike="noStrike" baseline="0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4CC98F7-C41F-44A9-ADD2-B6266BB85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796" y="3374437"/>
            <a:ext cx="1943101" cy="126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88C6629-D201-4B2D-85B5-9081F1F3B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897" y="3374437"/>
            <a:ext cx="1887603" cy="122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083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Stakeholder would like to know –</a:t>
            </a:r>
            <a:br>
              <a:rPr lang="en" dirty="0"/>
            </a:br>
            <a:r>
              <a:rPr lang="en" dirty="0"/>
              <a:t>Dose t</a:t>
            </a:r>
            <a:r>
              <a:rPr lang="en-US" dirty="0"/>
              <a:t>h</a:t>
            </a:r>
            <a:r>
              <a:rPr lang="en" dirty="0"/>
              <a:t>e treatment </a:t>
            </a:r>
            <a:r>
              <a:rPr lang="en-US" dirty="0"/>
              <a:t>has an effect on</a:t>
            </a:r>
            <a:r>
              <a:rPr lang="en" dirty="0"/>
              <a:t> the disease?</a:t>
            </a:r>
            <a:endParaRPr dirty="0"/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789974-5B62-4345-9EE0-646F2D128D6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6" name="Google Shape;190;p12">
            <a:extLst>
              <a:ext uri="{FF2B5EF4-FFF2-40B4-BE49-F238E27FC236}">
                <a16:creationId xmlns:a16="http://schemas.microsoft.com/office/drawing/2014/main" id="{FF5CC27C-A9F5-4A83-AEBF-A1D775DA0A17}"/>
              </a:ext>
            </a:extLst>
          </p:cNvPr>
          <p:cNvSpPr txBox="1">
            <a:spLocks/>
          </p:cNvSpPr>
          <p:nvPr/>
        </p:nvSpPr>
        <p:spPr>
          <a:xfrm>
            <a:off x="4334676" y="1532987"/>
            <a:ext cx="3654900" cy="17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▰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>
                <a:solidFill>
                  <a:srgbClr val="FF9800"/>
                </a:solidFill>
              </a:rPr>
              <a:t>EDIT IN POWERPOINT®</a:t>
            </a:r>
            <a:endParaRPr lang="en-US" sz="1200" dirty="0">
              <a:solidFill>
                <a:srgbClr val="FF9800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Click on the button under the presentation preview that says "Download as PowerPoint template". You will get a .pptx file that you can edit in PowerPoint.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Remember to download and install the fonts used in this presentation (you’ll find the links to the font files needed in the </a:t>
            </a:r>
            <a:r>
              <a:rPr lang="en-US" sz="1200" u="sng" dirty="0">
                <a:hlinkClick r:id="rId3" action="ppaction://hlinksldjump"/>
              </a:rPr>
              <a:t>Presentation design slide</a:t>
            </a:r>
            <a:r>
              <a:rPr lang="en-US" sz="1200" dirty="0"/>
              <a:t>)</a:t>
            </a:r>
          </a:p>
          <a:p>
            <a:pPr marL="0" indent="0">
              <a:spcAft>
                <a:spcPts val="1000"/>
              </a:spcAft>
              <a:buFont typeface="Roboto Condensed Light"/>
              <a:buNone/>
            </a:pPr>
            <a:endParaRPr lang="en-US" sz="1200" b="1" dirty="0"/>
          </a:p>
        </p:txBody>
      </p:sp>
      <p:sp>
        <p:nvSpPr>
          <p:cNvPr id="27" name="Google Shape;190;p12">
            <a:extLst>
              <a:ext uri="{FF2B5EF4-FFF2-40B4-BE49-F238E27FC236}">
                <a16:creationId xmlns:a16="http://schemas.microsoft.com/office/drawing/2014/main" id="{E0EF4763-2182-41D9-AB5F-ED54524251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14388" y="1538288"/>
            <a:ext cx="3378200" cy="2724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solidFill>
                  <a:srgbClr val="FF9800"/>
                </a:solidFill>
              </a:rPr>
              <a:t>EDIT IN POWERPOINT®</a:t>
            </a:r>
            <a:endParaRPr sz="1200" dirty="0">
              <a:solidFill>
                <a:srgbClr val="FF98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Click on the button under the presentation preview that says "Download as PowerPoint template". You will get a .pptx file that you can edit in PowerPoint.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Remember to download and install the fonts used in this presentation (you’ll find the links to the font files needed in the </a:t>
            </a:r>
            <a:r>
              <a:rPr lang="en" sz="1200" u="sng" dirty="0">
                <a:hlinkClick r:id="rId3" action="ppaction://hlinksldjump"/>
              </a:rPr>
              <a:t>Presentation design slide</a:t>
            </a:r>
            <a:r>
              <a:rPr lang="en" sz="1200" dirty="0"/>
              <a:t>)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endParaRPr sz="1200" b="1" dirty="0"/>
          </a:p>
        </p:txBody>
      </p:sp>
    </p:spTree>
    <p:extLst>
      <p:ext uri="{BB962C8B-B14F-4D97-AF65-F5344CB8AC3E}">
        <p14:creationId xmlns:p14="http://schemas.microsoft.com/office/powerpoint/2010/main" val="3435898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Stakeholder would like to know –</a:t>
            </a:r>
            <a:br>
              <a:rPr lang="en" dirty="0"/>
            </a:br>
            <a:r>
              <a:rPr lang="en" dirty="0"/>
              <a:t>Dose t</a:t>
            </a:r>
            <a:r>
              <a:rPr lang="en-US" dirty="0"/>
              <a:t>h</a:t>
            </a:r>
            <a:r>
              <a:rPr lang="en" dirty="0"/>
              <a:t>e treatment </a:t>
            </a:r>
            <a:r>
              <a:rPr lang="en-US" dirty="0"/>
              <a:t>has an effect on</a:t>
            </a:r>
            <a:r>
              <a:rPr lang="en" dirty="0"/>
              <a:t> the disease?</a:t>
            </a:r>
            <a:endParaRPr dirty="0"/>
          </a:p>
        </p:txBody>
      </p:sp>
      <p:sp>
        <p:nvSpPr>
          <p:cNvPr id="190" name="Google Shape;190;p12"/>
          <p:cNvSpPr txBox="1">
            <a:spLocks noGrp="1"/>
          </p:cNvSpPr>
          <p:nvPr>
            <p:ph type="body" idx="2"/>
          </p:nvPr>
        </p:nvSpPr>
        <p:spPr>
          <a:xfrm>
            <a:off x="4119523" y="1744425"/>
            <a:ext cx="3654900" cy="17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solidFill>
                  <a:srgbClr val="FF9800"/>
                </a:solidFill>
              </a:rPr>
              <a:t>EDIT IN POWERPOINT®</a:t>
            </a:r>
            <a:endParaRPr sz="1200" dirty="0">
              <a:solidFill>
                <a:srgbClr val="FF98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Click on the button under the presentation preview that says "Download as PowerPoint template". You will get a .pptx file that you can edit in PowerPoint.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Remember to download and install the fonts used in this presentation (you’ll find the links to the font files needed in the </a:t>
            </a:r>
            <a:r>
              <a:rPr lang="en" sz="1200" u="sng" dirty="0">
                <a:hlinkClick r:id="rId3" action="ppaction://hlinksldjump"/>
              </a:rPr>
              <a:t>Presentation design slide</a:t>
            </a:r>
            <a:r>
              <a:rPr lang="en" sz="1200" dirty="0"/>
              <a:t>)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endParaRPr sz="1200" b="1" dirty="0"/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93" name="Google Shape;193;p12"/>
          <p:cNvSpPr txBox="1">
            <a:spLocks noGrp="1"/>
          </p:cNvSpPr>
          <p:nvPr>
            <p:ph type="body" idx="1"/>
          </p:nvPr>
        </p:nvSpPr>
        <p:spPr>
          <a:xfrm>
            <a:off x="814275" y="1744425"/>
            <a:ext cx="3084300" cy="17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sz="1200" b="1" dirty="0">
                <a:solidFill>
                  <a:srgbClr val="FF9800"/>
                </a:solidFill>
              </a:rPr>
              <a:t>B</a:t>
            </a:r>
            <a:r>
              <a:rPr lang="en" sz="1200" b="1" dirty="0">
                <a:solidFill>
                  <a:srgbClr val="FF9800"/>
                </a:solidFill>
              </a:rPr>
              <a:t>efore the analysis :Ensure the treatment and control groups are substantially the same before the study begin – look at the summary statistic for the treatment and control groups</a:t>
            </a: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sz="1200" b="1" dirty="0">
                <a:solidFill>
                  <a:srgbClr val="FF9800"/>
                </a:solidFill>
              </a:rPr>
              <a:t>Analysis: Used </a:t>
            </a:r>
            <a:r>
              <a:rPr lang="en-US" sz="1200" b="1" dirty="0" err="1">
                <a:solidFill>
                  <a:srgbClr val="FF9800"/>
                </a:solidFill>
              </a:rPr>
              <a:t>PANSS_Total_diff</a:t>
            </a:r>
            <a:r>
              <a:rPr lang="en-US" sz="1200" b="1" dirty="0">
                <a:solidFill>
                  <a:srgbClr val="FF9800"/>
                </a:solidFill>
              </a:rPr>
              <a:t> (the difference between the current </a:t>
            </a:r>
            <a:r>
              <a:rPr lang="en-US" sz="1200" b="1" dirty="0" err="1">
                <a:solidFill>
                  <a:srgbClr val="FF9800"/>
                </a:solidFill>
              </a:rPr>
              <a:t>PANSS_total</a:t>
            </a:r>
            <a:r>
              <a:rPr lang="en-US" sz="1200" b="1" dirty="0">
                <a:solidFill>
                  <a:srgbClr val="FF9800"/>
                </a:solidFill>
              </a:rPr>
              <a:t> score and the previous one for the same patient – because the </a:t>
            </a:r>
            <a:r>
              <a:rPr lang="en-US" sz="1200" b="1" dirty="0" err="1">
                <a:solidFill>
                  <a:srgbClr val="FF9800"/>
                </a:solidFill>
              </a:rPr>
              <a:t>PNASS_total</a:t>
            </a:r>
            <a:r>
              <a:rPr lang="en-US" sz="1200" b="1" dirty="0">
                <a:solidFill>
                  <a:srgbClr val="FF9800"/>
                </a:solidFill>
              </a:rPr>
              <a:t> score varied from patient to patient, this ensures that we are evaluating the effects of the treatment, on the changes in the PANSS score.</a:t>
            </a:r>
            <a:endParaRPr lang="en" sz="1200" b="1" dirty="0">
              <a:solidFill>
                <a:srgbClr val="FF9800"/>
              </a:solidFill>
            </a:endParaRP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endParaRPr lang="en" sz="1200" b="1" dirty="0">
              <a:solidFill>
                <a:srgbClr val="FF9800"/>
              </a:solidFill>
            </a:endParaRP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endParaRPr lang="en-US"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/>
          </a:p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endParaRPr dirty="0"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82461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3"/>
          <p:cNvSpPr txBox="1">
            <a:spLocks noGrp="1"/>
          </p:cNvSpPr>
          <p:nvPr>
            <p:ph type="ctrTitle" idx="4294967295"/>
          </p:nvPr>
        </p:nvSpPr>
        <p:spPr>
          <a:xfrm>
            <a:off x="1275150" y="236440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5"/>
                </a:solidFill>
              </a:rPr>
              <a:t>HELLO!</a:t>
            </a:r>
            <a:endParaRPr sz="6000">
              <a:solidFill>
                <a:schemeClr val="accent5"/>
              </a:solidFill>
            </a:endParaRPr>
          </a:p>
        </p:txBody>
      </p:sp>
      <p:sp>
        <p:nvSpPr>
          <p:cNvPr id="214" name="Google Shape;214;p13"/>
          <p:cNvSpPr txBox="1">
            <a:spLocks noGrp="1"/>
          </p:cNvSpPr>
          <p:nvPr>
            <p:ph type="subTitle" idx="4294967295"/>
          </p:nvPr>
        </p:nvSpPr>
        <p:spPr>
          <a:xfrm>
            <a:off x="1275150" y="3230000"/>
            <a:ext cx="6593700" cy="13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I am Jayden Smith</a:t>
            </a: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I am here because I love to give presentations. </a:t>
            </a: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You can find me at @username</a:t>
            </a:r>
            <a:endParaRPr sz="2000" b="1"/>
          </a:p>
        </p:txBody>
      </p:sp>
      <p:pic>
        <p:nvPicPr>
          <p:cNvPr id="215" name="Google Shape;215;p13" descr="10.jpg"/>
          <p:cNvPicPr preferRelativeResize="0"/>
          <p:nvPr/>
        </p:nvPicPr>
        <p:blipFill rotWithShape="1">
          <a:blip r:embed="rId3">
            <a:alphaModFix/>
          </a:blip>
          <a:srcRect l="15648" r="28102"/>
          <a:stretch/>
        </p:blipFill>
        <p:spPr>
          <a:xfrm>
            <a:off x="3539200" y="367400"/>
            <a:ext cx="2065500" cy="2065500"/>
          </a:xfrm>
          <a:prstGeom prst="diamond">
            <a:avLst/>
          </a:prstGeom>
          <a:noFill/>
          <a:ln w="38100" cap="flat" cmpd="sng">
            <a:solidFill>
              <a:srgbClr val="3F5378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230" name="Google Shape;230;p15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Here you have a list of items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And some text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Your audience will listen to you or read the content, but </a:t>
            </a:r>
            <a:r>
              <a:rPr lang="en">
                <a:highlight>
                  <a:srgbClr val="C7D3E6"/>
                </a:highlight>
              </a:rPr>
              <a:t>won’t do both</a:t>
            </a:r>
            <a:r>
              <a:rPr lang="en"/>
              <a:t>. </a:t>
            </a:r>
            <a:endParaRPr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685800" y="2269150"/>
            <a:ext cx="556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5"/>
                </a:solidFill>
              </a:rPr>
              <a:t>BIG CONCEPT</a:t>
            </a:r>
            <a:endParaRPr sz="7200">
              <a:solidFill>
                <a:schemeClr val="accent5"/>
              </a:solidFill>
            </a:endParaRPr>
          </a:p>
        </p:txBody>
      </p:sp>
      <p:sp>
        <p:nvSpPr>
          <p:cNvPr id="249" name="Google Shape;249;p17"/>
          <p:cNvSpPr txBox="1">
            <a:spLocks noGrp="1"/>
          </p:cNvSpPr>
          <p:nvPr>
            <p:ph type="subTitle" idx="4294967295"/>
          </p:nvPr>
        </p:nvSpPr>
        <p:spPr>
          <a:xfrm>
            <a:off x="685800" y="3411552"/>
            <a:ext cx="5567700" cy="7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grpSp>
        <p:nvGrpSpPr>
          <p:cNvPr id="250" name="Google Shape;250;p17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251" name="Google Shape;251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7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254" name="Google Shape;254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6302724" y="745608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 rot="2697322">
            <a:off x="7939080" y="1959478"/>
            <a:ext cx="376961" cy="35993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8237292" y="1754006"/>
            <a:ext cx="150972" cy="14422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/>
          <p:nvPr/>
        </p:nvSpPr>
        <p:spPr>
          <a:xfrm rot="1280149">
            <a:off x="6130690" y="1460796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Looking at data</a:t>
            </a:r>
            <a:endParaRPr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06AA78-BBBA-4705-A605-D0B093ECE9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8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269" name="Google Shape;269;p18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9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284" name="Google Shape;284;p19"/>
          <p:cNvSpPr txBox="1">
            <a:spLocks noGrp="1"/>
          </p:cNvSpPr>
          <p:nvPr>
            <p:ph type="body" idx="1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285" name="Google Shape;285;p19"/>
          <p:cNvSpPr txBox="1">
            <a:spLocks noGrp="1"/>
          </p:cNvSpPr>
          <p:nvPr>
            <p:ph type="body" idx="2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286" name="Google Shape;286;p19"/>
          <p:cNvSpPr txBox="1">
            <a:spLocks noGrp="1"/>
          </p:cNvSpPr>
          <p:nvPr>
            <p:ph type="body" idx="3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287" name="Google Shape;287;p1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288" name="Google Shape;288;p19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89" name="Google Shape;289;p19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301" name="Google Shape;301;p20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36885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pic>
        <p:nvPicPr>
          <p:cNvPr id="302" name="Google Shape;302;p20" descr="18.jpg"/>
          <p:cNvPicPr preferRelativeResize="0"/>
          <p:nvPr/>
        </p:nvPicPr>
        <p:blipFill rotWithShape="1">
          <a:blip r:embed="rId3">
            <a:alphaModFix/>
          </a:blip>
          <a:srcRect l="1653" r="42096"/>
          <a:stretch/>
        </p:blipFill>
        <p:spPr>
          <a:xfrm>
            <a:off x="4675375" y="909350"/>
            <a:ext cx="4097700" cy="4097700"/>
          </a:xfrm>
          <a:prstGeom prst="diamond">
            <a:avLst/>
          </a:prstGeom>
          <a:noFill/>
          <a:ln>
            <a:noFill/>
          </a:ln>
        </p:spPr>
      </p:pic>
      <p:sp>
        <p:nvSpPr>
          <p:cNvPr id="303" name="Google Shape;303;p2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304" name="Google Shape;304;p20"/>
          <p:cNvGrpSpPr/>
          <p:nvPr/>
        </p:nvGrpSpPr>
        <p:grpSpPr>
          <a:xfrm>
            <a:off x="299071" y="635918"/>
            <a:ext cx="335800" cy="279517"/>
            <a:chOff x="1247825" y="322750"/>
            <a:chExt cx="443300" cy="369000"/>
          </a:xfrm>
        </p:grpSpPr>
        <p:sp>
          <p:nvSpPr>
            <p:cNvPr id="305" name="Google Shape;305;p20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0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0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0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0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"/>
          <p:cNvSpPr txBox="1">
            <a:spLocks noGrp="1"/>
          </p:cNvSpPr>
          <p:nvPr>
            <p:ph type="title" idx="4294967295"/>
          </p:nvPr>
        </p:nvSpPr>
        <p:spPr>
          <a:xfrm>
            <a:off x="2118750" y="1576950"/>
            <a:ext cx="4754100" cy="13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Want big impact?</a:t>
            </a:r>
            <a:endParaRPr b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BIG IMAGE</a:t>
            </a:r>
            <a:endParaRPr/>
          </a:p>
        </p:txBody>
      </p:sp>
      <p:sp>
        <p:nvSpPr>
          <p:cNvPr id="315" name="Google Shape;315;p2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321" name="Google Shape;321;p2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322" name="Google Shape;322;p22"/>
          <p:cNvSpPr/>
          <p:nvPr/>
        </p:nvSpPr>
        <p:spPr>
          <a:xfrm>
            <a:off x="3378600" y="1888450"/>
            <a:ext cx="2386800" cy="2386800"/>
          </a:xfrm>
          <a:prstGeom prst="diamond">
            <a:avLst/>
          </a:prstGeom>
          <a:solidFill>
            <a:srgbClr val="C7D3E6"/>
          </a:solidFill>
          <a:ln w="38100" cap="flat" cmpd="sng">
            <a:solidFill>
              <a:srgbClr val="92A8C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Gray</a:t>
            </a:r>
            <a:endParaRPr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3" name="Google Shape;323;p22"/>
          <p:cNvSpPr/>
          <p:nvPr/>
        </p:nvSpPr>
        <p:spPr>
          <a:xfrm>
            <a:off x="1601400" y="1888450"/>
            <a:ext cx="2386800" cy="2386800"/>
          </a:xfrm>
          <a:prstGeom prst="diamond">
            <a:avLst/>
          </a:prstGeom>
          <a:noFill/>
          <a:ln w="76200" cap="flat" cmpd="sng">
            <a:solidFill>
              <a:srgbClr val="FF98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White</a:t>
            </a:r>
            <a:endParaRPr>
              <a:solidFill>
                <a:srgbClr val="D26F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4" name="Google Shape;324;p22"/>
          <p:cNvSpPr/>
          <p:nvPr/>
        </p:nvSpPr>
        <p:spPr>
          <a:xfrm>
            <a:off x="5155800" y="1888450"/>
            <a:ext cx="2386800" cy="2386800"/>
          </a:xfrm>
          <a:prstGeom prst="diamond">
            <a:avLst/>
          </a:prstGeom>
          <a:noFill/>
          <a:ln w="76200" cap="flat" cmpd="sng">
            <a:solidFill>
              <a:srgbClr val="FF98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Black</a:t>
            </a:r>
            <a:endParaRPr>
              <a:solidFill>
                <a:srgbClr val="D26F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325" name="Google Shape;325;p22"/>
          <p:cNvGrpSpPr/>
          <p:nvPr/>
        </p:nvGrpSpPr>
        <p:grpSpPr>
          <a:xfrm>
            <a:off x="263101" y="580106"/>
            <a:ext cx="407743" cy="391135"/>
            <a:chOff x="5233525" y="4954450"/>
            <a:chExt cx="538275" cy="516350"/>
          </a:xfrm>
        </p:grpSpPr>
        <p:sp>
          <p:nvSpPr>
            <p:cNvPr id="326" name="Google Shape;326;p22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342" name="Google Shape;342;p23"/>
          <p:cNvGraphicFramePr/>
          <p:nvPr/>
        </p:nvGraphicFramePr>
        <p:xfrm>
          <a:off x="880100" y="1810081"/>
          <a:ext cx="5422200" cy="2740900"/>
        </p:xfrm>
        <a:graphic>
          <a:graphicData uri="http://schemas.openxmlformats.org/drawingml/2006/table">
            <a:tbl>
              <a:tblPr>
                <a:noFill/>
                <a:tableStyleId>{9D9910A9-D6FA-469E-B6B7-9217A5AEDF96}</a:tableStyleId>
              </a:tblPr>
              <a:tblGrid>
                <a:gridCol w="1355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5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5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5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2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Yellow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rgbClr val="26324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</a:t>
                      </a:r>
                      <a:endParaRPr sz="2400" b="1">
                        <a:solidFill>
                          <a:srgbClr val="26324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rgbClr val="26324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20</a:t>
                      </a:r>
                      <a:endParaRPr sz="2400" b="1">
                        <a:solidFill>
                          <a:srgbClr val="26324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rgbClr val="26324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7</a:t>
                      </a:r>
                      <a:endParaRPr sz="2400" b="1">
                        <a:solidFill>
                          <a:srgbClr val="26324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2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Blue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rgbClr val="26324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30</a:t>
                      </a:r>
                      <a:endParaRPr sz="2400" b="1">
                        <a:solidFill>
                          <a:srgbClr val="26324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rgbClr val="26324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15</a:t>
                      </a:r>
                      <a:endParaRPr sz="2400" b="1">
                        <a:solidFill>
                          <a:srgbClr val="26324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rgbClr val="26324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</a:t>
                      </a:r>
                      <a:endParaRPr sz="2400" b="1">
                        <a:solidFill>
                          <a:srgbClr val="26324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2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Orange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rgbClr val="26324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</a:t>
                      </a:r>
                      <a:endParaRPr sz="2400" b="1">
                        <a:solidFill>
                          <a:srgbClr val="26324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rgbClr val="26324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24</a:t>
                      </a:r>
                      <a:endParaRPr sz="2400" b="1">
                        <a:solidFill>
                          <a:srgbClr val="26324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rgbClr val="26324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16</a:t>
                      </a:r>
                      <a:endParaRPr sz="2400" b="1">
                        <a:solidFill>
                          <a:srgbClr val="26324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43" name="Google Shape;343;p2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344" name="Google Shape;344;p23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45" name="Google Shape;345;p23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3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3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3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3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3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4"/>
          <p:cNvSpPr/>
          <p:nvPr/>
        </p:nvSpPr>
        <p:spPr>
          <a:xfrm>
            <a:off x="514725" y="7901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4"/>
          <p:cNvSpPr txBox="1">
            <a:spLocks noGrp="1"/>
          </p:cNvSpPr>
          <p:nvPr>
            <p:ph type="title" idx="4294967295"/>
          </p:nvPr>
        </p:nvSpPr>
        <p:spPr>
          <a:xfrm>
            <a:off x="1942800" y="877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</a:rPr>
              <a:t>MAPS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358" name="Google Shape;358;p2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pSp>
        <p:nvGrpSpPr>
          <p:cNvPr id="359" name="Google Shape;359;p24"/>
          <p:cNvGrpSpPr/>
          <p:nvPr/>
        </p:nvGrpSpPr>
        <p:grpSpPr>
          <a:xfrm rot="10800000">
            <a:off x="1712742" y="1488722"/>
            <a:ext cx="1134224" cy="322897"/>
            <a:chOff x="2689942" y="1287960"/>
            <a:chExt cx="7261354" cy="2067200"/>
          </a:xfrm>
        </p:grpSpPr>
        <p:sp>
          <p:nvSpPr>
            <p:cNvPr id="360" name="Google Shape;360;p24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61" name="Google Shape;361;p24"/>
            <p:cNvSpPr/>
            <p:nvPr/>
          </p:nvSpPr>
          <p:spPr>
            <a:xfrm rot="10800000" flipH="1">
              <a:off x="3905360" y="1697078"/>
              <a:ext cx="48012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OUR OFFICE</a:t>
              </a:r>
              <a:endParaRPr sz="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62" name="Google Shape;362;p24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63" name="Google Shape;363;p24"/>
            <p:cNvSpPr/>
            <p:nvPr/>
          </p:nvSpPr>
          <p:spPr>
            <a:xfrm flipH="1">
              <a:off x="2689942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64" name="Google Shape;364;p24"/>
            <p:cNvSpPr/>
            <p:nvPr/>
          </p:nvSpPr>
          <p:spPr>
            <a:xfrm rot="10800000">
              <a:off x="2689947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365" name="Google Shape;365;p24"/>
          <p:cNvSpPr/>
          <p:nvPr/>
        </p:nvSpPr>
        <p:spPr>
          <a:xfrm>
            <a:off x="1209130" y="2115973"/>
            <a:ext cx="107100" cy="107100"/>
          </a:xfrm>
          <a:prstGeom prst="diamond">
            <a:avLst/>
          </a:prstGeom>
          <a:solidFill>
            <a:srgbClr val="FF9800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4"/>
          <p:cNvSpPr/>
          <p:nvPr/>
        </p:nvSpPr>
        <p:spPr>
          <a:xfrm>
            <a:off x="2992605" y="3370448"/>
            <a:ext cx="107100" cy="107100"/>
          </a:xfrm>
          <a:prstGeom prst="diamond">
            <a:avLst/>
          </a:prstGeom>
          <a:solidFill>
            <a:srgbClr val="FF9800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4"/>
          <p:cNvSpPr/>
          <p:nvPr/>
        </p:nvSpPr>
        <p:spPr>
          <a:xfrm>
            <a:off x="3907005" y="1841398"/>
            <a:ext cx="107100" cy="107100"/>
          </a:xfrm>
          <a:prstGeom prst="diamond">
            <a:avLst/>
          </a:prstGeom>
          <a:solidFill>
            <a:srgbClr val="FF9800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4"/>
          <p:cNvSpPr/>
          <p:nvPr/>
        </p:nvSpPr>
        <p:spPr>
          <a:xfrm>
            <a:off x="6786205" y="2377948"/>
            <a:ext cx="107100" cy="107100"/>
          </a:xfrm>
          <a:prstGeom prst="diamond">
            <a:avLst/>
          </a:prstGeom>
          <a:solidFill>
            <a:srgbClr val="FF9800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4"/>
          <p:cNvSpPr/>
          <p:nvPr/>
        </p:nvSpPr>
        <p:spPr>
          <a:xfrm>
            <a:off x="4621130" y="3997673"/>
            <a:ext cx="107100" cy="107100"/>
          </a:xfrm>
          <a:prstGeom prst="diamond">
            <a:avLst/>
          </a:prstGeom>
          <a:solidFill>
            <a:srgbClr val="FF9800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4"/>
          <p:cNvSpPr/>
          <p:nvPr/>
        </p:nvSpPr>
        <p:spPr>
          <a:xfrm>
            <a:off x="7412180" y="4036723"/>
            <a:ext cx="107100" cy="107100"/>
          </a:xfrm>
          <a:prstGeom prst="diamond">
            <a:avLst/>
          </a:prstGeom>
          <a:solidFill>
            <a:srgbClr val="FF9800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1" name="Google Shape;371;p24"/>
          <p:cNvCxnSpPr>
            <a:stCxn id="361" idx="2"/>
          </p:cNvCxnSpPr>
          <p:nvPr/>
        </p:nvCxnSpPr>
        <p:spPr>
          <a:xfrm>
            <a:off x="2282144" y="1747714"/>
            <a:ext cx="0" cy="167400"/>
          </a:xfrm>
          <a:prstGeom prst="straightConnector1">
            <a:avLst/>
          </a:prstGeom>
          <a:noFill/>
          <a:ln w="19050" cap="flat" cmpd="sng">
            <a:solidFill>
              <a:srgbClr val="FF9800"/>
            </a:solidFill>
            <a:prstDash val="solid"/>
            <a:round/>
            <a:headEnd type="none" w="sm" len="sm"/>
            <a:tailEnd type="diamond" w="sm" len="sm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oogle Shape;376;p25"/>
          <p:cNvGrpSpPr/>
          <p:nvPr/>
        </p:nvGrpSpPr>
        <p:grpSpPr>
          <a:xfrm>
            <a:off x="552885" y="1385750"/>
            <a:ext cx="8044527" cy="2067200"/>
            <a:chOff x="185742" y="1287960"/>
            <a:chExt cx="8044527" cy="2067200"/>
          </a:xfrm>
        </p:grpSpPr>
        <p:sp>
          <p:nvSpPr>
            <p:cNvPr id="377" name="Google Shape;377;p25"/>
            <p:cNvSpPr/>
            <p:nvPr/>
          </p:nvSpPr>
          <p:spPr>
            <a:xfrm>
              <a:off x="6978450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78" name="Google Shape;378;p25"/>
            <p:cNvSpPr/>
            <p:nvPr/>
          </p:nvSpPr>
          <p:spPr>
            <a:xfrm rot="10800000" flipH="1">
              <a:off x="1423250" y="1697050"/>
              <a:ext cx="5566500" cy="1243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79" name="Google Shape;379;p25"/>
            <p:cNvSpPr/>
            <p:nvPr/>
          </p:nvSpPr>
          <p:spPr>
            <a:xfrm rot="10800000" flipH="1">
              <a:off x="6986470" y="1697043"/>
              <a:ext cx="1243800" cy="12438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80" name="Google Shape;380;p25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81" name="Google Shape;381;p25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382" name="Google Shape;382;p25"/>
          <p:cNvSpPr txBox="1">
            <a:spLocks noGrp="1"/>
          </p:cNvSpPr>
          <p:nvPr>
            <p:ph type="ctrTitle" idx="4294967295"/>
          </p:nvPr>
        </p:nvSpPr>
        <p:spPr>
          <a:xfrm>
            <a:off x="558475" y="1808800"/>
            <a:ext cx="8039100" cy="12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3F5378"/>
                </a:solidFill>
              </a:rPr>
              <a:t>89,526,124</a:t>
            </a:r>
            <a:endParaRPr sz="7200">
              <a:solidFill>
                <a:srgbClr val="3F5378"/>
              </a:solidFill>
            </a:endParaRPr>
          </a:p>
        </p:txBody>
      </p:sp>
      <p:sp>
        <p:nvSpPr>
          <p:cNvPr id="383" name="Google Shape;383;p25"/>
          <p:cNvSpPr txBox="1">
            <a:spLocks noGrp="1"/>
          </p:cNvSpPr>
          <p:nvPr>
            <p:ph type="subTitle" idx="4294967295"/>
          </p:nvPr>
        </p:nvSpPr>
        <p:spPr>
          <a:xfrm>
            <a:off x="1555500" y="3034300"/>
            <a:ext cx="6050700" cy="4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FF9800"/>
                </a:solidFill>
              </a:rPr>
              <a:t>Whoa! That’s a big number, aren’t you proud?</a:t>
            </a:r>
            <a:endParaRPr>
              <a:solidFill>
                <a:srgbClr val="FF9800"/>
              </a:solidFill>
            </a:endParaRPr>
          </a:p>
        </p:txBody>
      </p:sp>
      <p:sp>
        <p:nvSpPr>
          <p:cNvPr id="384" name="Google Shape;384;p2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26"/>
          <p:cNvGrpSpPr/>
          <p:nvPr/>
        </p:nvGrpSpPr>
        <p:grpSpPr>
          <a:xfrm>
            <a:off x="2053393" y="2059371"/>
            <a:ext cx="5043757" cy="907708"/>
            <a:chOff x="-1535283" y="1287960"/>
            <a:chExt cx="11486579" cy="2067200"/>
          </a:xfrm>
        </p:grpSpPr>
        <p:sp>
          <p:nvSpPr>
            <p:cNvPr id="390" name="Google Shape;390;p26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91" name="Google Shape;391;p26"/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92" name="Google Shape;392;p26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93" name="Google Shape;393;p26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94" name="Google Shape;394;p26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95" name="Google Shape;395;p26"/>
          <p:cNvGrpSpPr/>
          <p:nvPr/>
        </p:nvGrpSpPr>
        <p:grpSpPr>
          <a:xfrm>
            <a:off x="2053393" y="3507171"/>
            <a:ext cx="5043757" cy="907708"/>
            <a:chOff x="-1535283" y="1287960"/>
            <a:chExt cx="11486579" cy="2067200"/>
          </a:xfrm>
        </p:grpSpPr>
        <p:sp>
          <p:nvSpPr>
            <p:cNvPr id="396" name="Google Shape;396;p26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97" name="Google Shape;397;p26"/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98" name="Google Shape;398;p26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99" name="Google Shape;399;p26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00" name="Google Shape;400;p26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01" name="Google Shape;401;p26"/>
          <p:cNvGrpSpPr/>
          <p:nvPr/>
        </p:nvGrpSpPr>
        <p:grpSpPr>
          <a:xfrm>
            <a:off x="2053393" y="611571"/>
            <a:ext cx="5043757" cy="907708"/>
            <a:chOff x="-1535283" y="1287960"/>
            <a:chExt cx="11486579" cy="2067200"/>
          </a:xfrm>
        </p:grpSpPr>
        <p:sp>
          <p:nvSpPr>
            <p:cNvPr id="402" name="Google Shape;402;p26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03" name="Google Shape;403;p26"/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05" name="Google Shape;405;p26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06" name="Google Shape;406;p26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407" name="Google Shape;407;p26"/>
          <p:cNvSpPr txBox="1">
            <a:spLocks noGrp="1"/>
          </p:cNvSpPr>
          <p:nvPr>
            <p:ph type="ctrTitle" idx="4294967295"/>
          </p:nvPr>
        </p:nvSpPr>
        <p:spPr>
          <a:xfrm>
            <a:off x="2613475" y="800400"/>
            <a:ext cx="3917100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89,526,124$</a:t>
            </a:r>
            <a:endParaRPr sz="3000"/>
          </a:p>
        </p:txBody>
      </p:sp>
      <p:sp>
        <p:nvSpPr>
          <p:cNvPr id="408" name="Google Shape;408;p26"/>
          <p:cNvSpPr txBox="1">
            <a:spLocks noGrp="1"/>
          </p:cNvSpPr>
          <p:nvPr>
            <p:ph type="subTitle" idx="4294967295"/>
          </p:nvPr>
        </p:nvSpPr>
        <p:spPr>
          <a:xfrm>
            <a:off x="2613475" y="1335108"/>
            <a:ext cx="39171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3F5378"/>
                </a:solidFill>
              </a:rPr>
              <a:t>That’s a lot of money</a:t>
            </a:r>
            <a:endParaRPr sz="1800">
              <a:solidFill>
                <a:srgbClr val="3F5378"/>
              </a:solidFill>
            </a:endParaRPr>
          </a:p>
        </p:txBody>
      </p:sp>
      <p:sp>
        <p:nvSpPr>
          <p:cNvPr id="409" name="Google Shape;409;p26"/>
          <p:cNvSpPr txBox="1">
            <a:spLocks noGrp="1"/>
          </p:cNvSpPr>
          <p:nvPr>
            <p:ph type="ctrTitle" idx="4294967295"/>
          </p:nvPr>
        </p:nvSpPr>
        <p:spPr>
          <a:xfrm>
            <a:off x="2613475" y="3693600"/>
            <a:ext cx="3917100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100%</a:t>
            </a:r>
            <a:endParaRPr sz="3000"/>
          </a:p>
        </p:txBody>
      </p:sp>
      <p:sp>
        <p:nvSpPr>
          <p:cNvPr id="410" name="Google Shape;410;p26"/>
          <p:cNvSpPr txBox="1">
            <a:spLocks noGrp="1"/>
          </p:cNvSpPr>
          <p:nvPr>
            <p:ph type="subTitle" idx="4294967295"/>
          </p:nvPr>
        </p:nvSpPr>
        <p:spPr>
          <a:xfrm>
            <a:off x="2613475" y="4243600"/>
            <a:ext cx="39171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3F5378"/>
                </a:solidFill>
              </a:rPr>
              <a:t>Total success!</a:t>
            </a:r>
            <a:endParaRPr sz="1800">
              <a:solidFill>
                <a:srgbClr val="3F5378"/>
              </a:solidFill>
            </a:endParaRPr>
          </a:p>
        </p:txBody>
      </p:sp>
      <p:sp>
        <p:nvSpPr>
          <p:cNvPr id="411" name="Google Shape;411;p26"/>
          <p:cNvSpPr txBox="1">
            <a:spLocks noGrp="1"/>
          </p:cNvSpPr>
          <p:nvPr>
            <p:ph type="ctrTitle" idx="4294967295"/>
          </p:nvPr>
        </p:nvSpPr>
        <p:spPr>
          <a:xfrm>
            <a:off x="2613475" y="2242059"/>
            <a:ext cx="3917100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185,244 users</a:t>
            </a:r>
            <a:endParaRPr sz="3000"/>
          </a:p>
        </p:txBody>
      </p:sp>
      <p:sp>
        <p:nvSpPr>
          <p:cNvPr id="412" name="Google Shape;412;p26"/>
          <p:cNvSpPr txBox="1">
            <a:spLocks noGrp="1"/>
          </p:cNvSpPr>
          <p:nvPr>
            <p:ph type="subTitle" idx="4294967295"/>
          </p:nvPr>
        </p:nvSpPr>
        <p:spPr>
          <a:xfrm>
            <a:off x="2613475" y="2776651"/>
            <a:ext cx="39171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3F5378"/>
                </a:solidFill>
              </a:rPr>
              <a:t>And a lot of users</a:t>
            </a:r>
            <a:endParaRPr sz="1800">
              <a:solidFill>
                <a:srgbClr val="3F5378"/>
              </a:solidFill>
            </a:endParaRPr>
          </a:p>
        </p:txBody>
      </p:sp>
      <p:sp>
        <p:nvSpPr>
          <p:cNvPr id="413" name="Google Shape;413;p2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419" name="Google Shape;419;p2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pSp>
        <p:nvGrpSpPr>
          <p:cNvPr id="420" name="Google Shape;420;p27"/>
          <p:cNvGrpSpPr/>
          <p:nvPr/>
        </p:nvGrpSpPr>
        <p:grpSpPr>
          <a:xfrm rot="10800000">
            <a:off x="836024" y="2296511"/>
            <a:ext cx="2694428" cy="864880"/>
            <a:chOff x="185742" y="1697030"/>
            <a:chExt cx="5165698" cy="1658130"/>
          </a:xfrm>
        </p:grpSpPr>
        <p:sp>
          <p:nvSpPr>
            <p:cNvPr id="421" name="Google Shape;421;p27"/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first</a:t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22" name="Google Shape;422;p27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23" name="Google Shape;423;p27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24" name="Google Shape;424;p27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425" name="Google Shape;425;p27"/>
          <p:cNvGrpSpPr/>
          <p:nvPr/>
        </p:nvGrpSpPr>
        <p:grpSpPr>
          <a:xfrm rot="10800000">
            <a:off x="3062853" y="2296511"/>
            <a:ext cx="2694428" cy="864880"/>
            <a:chOff x="185742" y="1697030"/>
            <a:chExt cx="5165698" cy="1658130"/>
          </a:xfrm>
        </p:grpSpPr>
        <p:sp>
          <p:nvSpPr>
            <p:cNvPr id="426" name="Google Shape;426;p27"/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second</a:t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27" name="Google Shape;427;p27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28" name="Google Shape;428;p27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29" name="Google Shape;429;p27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430" name="Google Shape;430;p27"/>
          <p:cNvGrpSpPr/>
          <p:nvPr/>
        </p:nvGrpSpPr>
        <p:grpSpPr>
          <a:xfrm rot="10800000">
            <a:off x="5287746" y="2296511"/>
            <a:ext cx="2694428" cy="864880"/>
            <a:chOff x="185742" y="1697030"/>
            <a:chExt cx="5165698" cy="1658130"/>
          </a:xfrm>
        </p:grpSpPr>
        <p:sp>
          <p:nvSpPr>
            <p:cNvPr id="431" name="Google Shape;431;p27"/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last</a:t>
              </a: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32" name="Google Shape;432;p27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33" name="Google Shape;433;p27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34" name="Google Shape;434;p27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435" name="Google Shape;435;p27"/>
          <p:cNvGrpSpPr/>
          <p:nvPr/>
        </p:nvGrpSpPr>
        <p:grpSpPr>
          <a:xfrm>
            <a:off x="270943" y="629920"/>
            <a:ext cx="392063" cy="291505"/>
            <a:chOff x="5247525" y="3007275"/>
            <a:chExt cx="517575" cy="384825"/>
          </a:xfrm>
        </p:grpSpPr>
        <p:sp>
          <p:nvSpPr>
            <p:cNvPr id="436" name="Google Shape;436;p27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7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</a:t>
            </a:r>
            <a:endParaRPr dirty="0"/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93" name="Google Shape;193;p12"/>
          <p:cNvSpPr txBox="1">
            <a:spLocks noGrp="1"/>
          </p:cNvSpPr>
          <p:nvPr>
            <p:ph type="body" idx="1"/>
          </p:nvPr>
        </p:nvSpPr>
        <p:spPr>
          <a:xfrm>
            <a:off x="38600" y="1238541"/>
            <a:ext cx="8201138" cy="4456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solidFill>
                  <a:srgbClr val="FF9800"/>
                </a:solidFill>
                <a:latin typeface="Roboto Condensed" panose="020B0604020202020204" charset="0"/>
                <a:ea typeface="Roboto Condensed" panose="020B0604020202020204" charset="0"/>
              </a:rPr>
              <a:t>5 datasets with 5 trialss (studyA-E)</a:t>
            </a:r>
            <a:endParaRPr sz="1200" dirty="0">
              <a:solidFill>
                <a:srgbClr val="FF9800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 Condensed" panose="020B0604020202020204" charset="0"/>
                <a:ea typeface="Roboto Condensed" panose="020B0604020202020204" charset="0"/>
              </a:rPr>
              <a:t>Variable:</a:t>
            </a:r>
            <a:endParaRPr sz="1200" dirty="0">
              <a:latin typeface="Roboto Condensed" panose="020B0604020202020204" charset="0"/>
              <a:ea typeface="Roboto Condensed" panose="020B0604020202020204" charset="0"/>
            </a:endParaRPr>
          </a:p>
          <a:p>
            <a:pPr marL="101600" indent="0" algn="l">
              <a:buNone/>
            </a:pPr>
            <a:r>
              <a:rPr lang="en-US" sz="1000" b="0" u="none" strike="noStrike" baseline="0" dirty="0">
                <a:solidFill>
                  <a:srgbClr val="000000"/>
                </a:solidFill>
                <a:latin typeface="Roboto Condensed" panose="020B0604020202020204" charset="0"/>
                <a:ea typeface="Roboto Condensed" panose="020B0604020202020204" charset="0"/>
              </a:rPr>
              <a:t>1. </a:t>
            </a:r>
            <a:r>
              <a:rPr lang="en-US" sz="1000" b="0" u="none" strike="noStrike" baseline="0" dirty="0">
                <a:solidFill>
                  <a:srgbClr val="8D1515"/>
                </a:solidFill>
                <a:latin typeface="Roboto Condensed" panose="020B0604020202020204" charset="0"/>
                <a:ea typeface="Roboto Condensed" panose="020B0604020202020204" charset="0"/>
              </a:rPr>
              <a:t>Study </a:t>
            </a:r>
            <a:r>
              <a:rPr lang="en-US" sz="1000" b="0" u="none" strike="noStrike" baseline="0" dirty="0">
                <a:solidFill>
                  <a:srgbClr val="000000"/>
                </a:solidFill>
                <a:latin typeface="Roboto Condensed" panose="020B0604020202020204" charset="0"/>
                <a:ea typeface="Roboto Condensed" panose="020B0604020202020204" charset="0"/>
              </a:rPr>
              <a:t>- A character indicating which of the five studies the data represents.</a:t>
            </a:r>
          </a:p>
          <a:p>
            <a:pPr marL="101600" indent="0" algn="l">
              <a:buNone/>
            </a:pPr>
            <a:r>
              <a:rPr lang="en-US" sz="1000" b="0" u="none" strike="noStrike" baseline="0" dirty="0">
                <a:solidFill>
                  <a:srgbClr val="000000"/>
                </a:solidFill>
                <a:latin typeface="Roboto Condensed" panose="020B0604020202020204" charset="0"/>
                <a:ea typeface="Roboto Condensed" panose="020B0604020202020204" charset="0"/>
              </a:rPr>
              <a:t>2. </a:t>
            </a:r>
            <a:r>
              <a:rPr lang="en-US" sz="1000" b="0" u="none" strike="noStrike" baseline="0" dirty="0">
                <a:solidFill>
                  <a:srgbClr val="8D1515"/>
                </a:solidFill>
                <a:latin typeface="Roboto Condensed" panose="020B0604020202020204" charset="0"/>
                <a:ea typeface="Roboto Condensed" panose="020B0604020202020204" charset="0"/>
              </a:rPr>
              <a:t>Country </a:t>
            </a:r>
            <a:r>
              <a:rPr lang="en-US" sz="1000" b="0" u="none" strike="noStrike" baseline="0" dirty="0">
                <a:solidFill>
                  <a:srgbClr val="000000"/>
                </a:solidFill>
                <a:latin typeface="Roboto Condensed" panose="020B0604020202020204" charset="0"/>
                <a:ea typeface="Roboto Condensed" panose="020B0604020202020204" charset="0"/>
              </a:rPr>
              <a:t>- The country where the assessment was conducted.</a:t>
            </a:r>
          </a:p>
          <a:p>
            <a:pPr marL="101600" indent="0" algn="l">
              <a:buNone/>
            </a:pPr>
            <a:r>
              <a:rPr lang="en-US" sz="1000" b="0" u="none" strike="noStrike" baseline="0" dirty="0">
                <a:solidFill>
                  <a:srgbClr val="000000"/>
                </a:solidFill>
                <a:latin typeface="Roboto Condensed" panose="020B0604020202020204" charset="0"/>
                <a:ea typeface="Roboto Condensed" panose="020B0604020202020204" charset="0"/>
              </a:rPr>
              <a:t>3. </a:t>
            </a:r>
            <a:r>
              <a:rPr lang="en-US" sz="1000" b="0" u="none" strike="noStrike" baseline="0" dirty="0" err="1">
                <a:solidFill>
                  <a:srgbClr val="8D1515"/>
                </a:solidFill>
                <a:latin typeface="Roboto Condensed" panose="020B0604020202020204" charset="0"/>
                <a:ea typeface="Roboto Condensed" panose="020B0604020202020204" charset="0"/>
              </a:rPr>
              <a:t>PatientID</a:t>
            </a:r>
            <a:r>
              <a:rPr lang="en-US" sz="1000" b="0" u="none" strike="noStrike" baseline="0" dirty="0">
                <a:solidFill>
                  <a:srgbClr val="8D1515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000" b="0" u="none" strike="noStrike" baseline="0" dirty="0">
                <a:solidFill>
                  <a:srgbClr val="000000"/>
                </a:solidFill>
                <a:latin typeface="Roboto Condensed" panose="020B0604020202020204" charset="0"/>
                <a:ea typeface="Roboto Condensed" panose="020B0604020202020204" charset="0"/>
              </a:rPr>
              <a:t>- An identification number given to each unique patient.</a:t>
            </a:r>
          </a:p>
          <a:p>
            <a:pPr marL="101600" indent="0" algn="l">
              <a:buNone/>
            </a:pPr>
            <a:r>
              <a:rPr lang="en-US" sz="1000" b="0" u="none" strike="noStrike" baseline="0" dirty="0">
                <a:solidFill>
                  <a:srgbClr val="000000"/>
                </a:solidFill>
                <a:latin typeface="Roboto Condensed" panose="020B0604020202020204" charset="0"/>
                <a:ea typeface="Roboto Condensed" panose="020B0604020202020204" charset="0"/>
              </a:rPr>
              <a:t>4. </a:t>
            </a:r>
            <a:r>
              <a:rPr lang="en-US" sz="1000" b="0" u="none" strike="noStrike" baseline="0" dirty="0" err="1">
                <a:solidFill>
                  <a:srgbClr val="8D1515"/>
                </a:solidFill>
                <a:latin typeface="Roboto Condensed" panose="020B0604020202020204" charset="0"/>
                <a:ea typeface="Roboto Condensed" panose="020B0604020202020204" charset="0"/>
              </a:rPr>
              <a:t>SiteID</a:t>
            </a:r>
            <a:r>
              <a:rPr lang="en-US" sz="1000" b="0" u="none" strike="noStrike" baseline="0" dirty="0">
                <a:solidFill>
                  <a:srgbClr val="8D1515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000" b="0" u="none" strike="noStrike" baseline="0" dirty="0">
                <a:solidFill>
                  <a:srgbClr val="000000"/>
                </a:solidFill>
                <a:latin typeface="Roboto Condensed" panose="020B0604020202020204" charset="0"/>
                <a:ea typeface="Roboto Condensed" panose="020B0604020202020204" charset="0"/>
              </a:rPr>
              <a:t>- An identification number given to each unique assessment site.</a:t>
            </a:r>
          </a:p>
          <a:p>
            <a:pPr marL="101600" indent="0" algn="l">
              <a:buNone/>
            </a:pPr>
            <a:r>
              <a:rPr lang="en-US" sz="1000" b="0" u="none" strike="noStrike" baseline="0" dirty="0">
                <a:solidFill>
                  <a:srgbClr val="000000"/>
                </a:solidFill>
                <a:latin typeface="Roboto Condensed" panose="020B0604020202020204" charset="0"/>
                <a:ea typeface="Roboto Condensed" panose="020B0604020202020204" charset="0"/>
              </a:rPr>
              <a:t>5. </a:t>
            </a:r>
            <a:r>
              <a:rPr lang="en-US" sz="1000" b="0" u="none" strike="noStrike" baseline="0" dirty="0" err="1">
                <a:solidFill>
                  <a:srgbClr val="8D1515"/>
                </a:solidFill>
                <a:latin typeface="Roboto Condensed" panose="020B0604020202020204" charset="0"/>
                <a:ea typeface="Roboto Condensed" panose="020B0604020202020204" charset="0"/>
              </a:rPr>
              <a:t>RaterID</a:t>
            </a:r>
            <a:r>
              <a:rPr lang="en-US" sz="1000" b="0" u="none" strike="noStrike" baseline="0" dirty="0">
                <a:solidFill>
                  <a:srgbClr val="8D1515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000" b="0" u="none" strike="noStrike" baseline="0" dirty="0">
                <a:solidFill>
                  <a:srgbClr val="000000"/>
                </a:solidFill>
                <a:latin typeface="Roboto Condensed" panose="020B0604020202020204" charset="0"/>
                <a:ea typeface="Roboto Condensed" panose="020B0604020202020204" charset="0"/>
              </a:rPr>
              <a:t>- An identification number given to each unique rater.</a:t>
            </a:r>
          </a:p>
          <a:p>
            <a:pPr marL="101600" indent="0" algn="l">
              <a:buNone/>
            </a:pPr>
            <a:r>
              <a:rPr lang="en-US" sz="1000" b="0" u="none" strike="noStrike" baseline="0" dirty="0">
                <a:solidFill>
                  <a:srgbClr val="000000"/>
                </a:solidFill>
                <a:latin typeface="Roboto Condensed" panose="020B0604020202020204" charset="0"/>
                <a:ea typeface="Roboto Condensed" panose="020B0604020202020204" charset="0"/>
              </a:rPr>
              <a:t>6. </a:t>
            </a:r>
            <a:r>
              <a:rPr lang="en-US" sz="1000" b="0" u="none" strike="noStrike" baseline="0" dirty="0" err="1">
                <a:solidFill>
                  <a:srgbClr val="8D1515"/>
                </a:solidFill>
                <a:latin typeface="Roboto Condensed" panose="020B0604020202020204" charset="0"/>
                <a:ea typeface="Roboto Condensed" panose="020B0604020202020204" charset="0"/>
              </a:rPr>
              <a:t>AssessmentiD</a:t>
            </a:r>
            <a:r>
              <a:rPr lang="en-US" sz="1000" b="0" u="none" strike="noStrike" baseline="0" dirty="0">
                <a:solidFill>
                  <a:srgbClr val="8D1515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000" b="0" u="none" strike="noStrike" baseline="0" dirty="0">
                <a:solidFill>
                  <a:srgbClr val="000000"/>
                </a:solidFill>
                <a:latin typeface="Roboto Condensed" panose="020B0604020202020204" charset="0"/>
                <a:ea typeface="Roboto Condensed" panose="020B0604020202020204" charset="0"/>
              </a:rPr>
              <a:t>- An </a:t>
            </a:r>
            <a:r>
              <a:rPr lang="en-US" sz="1000" b="0" u="none" strike="noStrike" baseline="0" dirty="0" err="1">
                <a:solidFill>
                  <a:srgbClr val="000000"/>
                </a:solidFill>
                <a:latin typeface="Roboto Condensed" panose="020B0604020202020204" charset="0"/>
                <a:ea typeface="Roboto Condensed" panose="020B0604020202020204" charset="0"/>
              </a:rPr>
              <a:t>idenfication</a:t>
            </a:r>
            <a:r>
              <a:rPr lang="en-US" sz="1000" b="0" u="none" strike="noStrike" baseline="0" dirty="0">
                <a:solidFill>
                  <a:srgbClr val="000000"/>
                </a:solidFill>
                <a:latin typeface="Roboto Condensed" panose="020B0604020202020204" charset="0"/>
                <a:ea typeface="Roboto Condensed" panose="020B0604020202020204" charset="0"/>
              </a:rPr>
              <a:t> number given to each unique assessment conducted.</a:t>
            </a:r>
          </a:p>
          <a:p>
            <a:pPr marL="101600" indent="0" algn="l">
              <a:buNone/>
            </a:pPr>
            <a:r>
              <a:rPr lang="en-US" sz="1000" b="0" u="none" strike="noStrike" baseline="0" dirty="0">
                <a:solidFill>
                  <a:srgbClr val="000000"/>
                </a:solidFill>
                <a:latin typeface="Roboto Condensed" panose="020B0604020202020204" charset="0"/>
                <a:ea typeface="Roboto Condensed" panose="020B0604020202020204" charset="0"/>
              </a:rPr>
              <a:t>7. </a:t>
            </a:r>
            <a:r>
              <a:rPr lang="en-US" sz="1000" b="0" u="none" strike="noStrike" baseline="0" dirty="0" err="1">
                <a:solidFill>
                  <a:srgbClr val="8D1515"/>
                </a:solidFill>
                <a:latin typeface="Roboto Condensed" panose="020B0604020202020204" charset="0"/>
                <a:ea typeface="Roboto Condensed" panose="020B0604020202020204" charset="0"/>
              </a:rPr>
              <a:t>TxGroup</a:t>
            </a:r>
            <a:r>
              <a:rPr lang="en-US" sz="1000" b="0" u="none" strike="noStrike" baseline="0" dirty="0">
                <a:solidFill>
                  <a:srgbClr val="8D1515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000" b="0" u="none" strike="noStrike" baseline="0" dirty="0">
                <a:solidFill>
                  <a:srgbClr val="000000"/>
                </a:solidFill>
                <a:latin typeface="Roboto Condensed" panose="020B0604020202020204" charset="0"/>
                <a:ea typeface="Roboto Condensed" panose="020B0604020202020204" charset="0"/>
              </a:rPr>
              <a:t>- A string corresponding to the patient’s (randomly) assigned treatment group.</a:t>
            </a:r>
          </a:p>
          <a:p>
            <a:pPr marL="101600" indent="0" algn="l">
              <a:buNone/>
            </a:pPr>
            <a:r>
              <a:rPr lang="en-US" sz="1000" b="0" u="none" strike="noStrike" baseline="0" dirty="0">
                <a:solidFill>
                  <a:srgbClr val="000000"/>
                </a:solidFill>
                <a:latin typeface="Roboto Condensed" panose="020B0604020202020204" charset="0"/>
                <a:ea typeface="Roboto Condensed" panose="020B0604020202020204" charset="0"/>
              </a:rPr>
              <a:t>8. </a:t>
            </a:r>
            <a:r>
              <a:rPr lang="en-US" sz="1000" b="0" u="none" strike="noStrike" baseline="0" dirty="0" err="1">
                <a:solidFill>
                  <a:srgbClr val="8D1515"/>
                </a:solidFill>
                <a:latin typeface="Roboto Condensed" panose="020B0604020202020204" charset="0"/>
                <a:ea typeface="Roboto Condensed" panose="020B0604020202020204" charset="0"/>
              </a:rPr>
              <a:t>VisitDay</a:t>
            </a:r>
            <a:r>
              <a:rPr lang="en-US" sz="1000" b="0" u="none" strike="noStrike" baseline="0" dirty="0">
                <a:solidFill>
                  <a:srgbClr val="8D1515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000" b="0" u="none" strike="noStrike" baseline="0" dirty="0">
                <a:solidFill>
                  <a:srgbClr val="000000"/>
                </a:solidFill>
                <a:latin typeface="Roboto Condensed" panose="020B0604020202020204" charset="0"/>
                <a:ea typeface="Roboto Condensed" panose="020B0604020202020204" charset="0"/>
              </a:rPr>
              <a:t>- An integer corresponding to the number of days that have passed since the baseline assessment.</a:t>
            </a:r>
          </a:p>
          <a:p>
            <a:pPr marL="101600" indent="0" algn="l">
              <a:buNone/>
            </a:pPr>
            <a:r>
              <a:rPr lang="en-US" sz="1000" b="0" u="none" strike="noStrike" baseline="0" dirty="0">
                <a:solidFill>
                  <a:srgbClr val="000000"/>
                </a:solidFill>
                <a:latin typeface="Roboto Condensed" panose="020B0604020202020204" charset="0"/>
                <a:ea typeface="Roboto Condensed" panose="020B0604020202020204" charset="0"/>
              </a:rPr>
              <a:t>9. </a:t>
            </a:r>
            <a:r>
              <a:rPr lang="en-US" sz="1000" b="0" u="none" strike="noStrike" baseline="0" dirty="0">
                <a:solidFill>
                  <a:srgbClr val="8D1515"/>
                </a:solidFill>
                <a:latin typeface="Roboto Condensed" panose="020B0604020202020204" charset="0"/>
                <a:ea typeface="Roboto Condensed" panose="020B0604020202020204" charset="0"/>
              </a:rPr>
              <a:t>P1</a:t>
            </a:r>
            <a:r>
              <a:rPr lang="en-US" sz="1000" b="0" u="none" strike="noStrike" baseline="0" dirty="0">
                <a:solidFill>
                  <a:srgbClr val="000000"/>
                </a:solidFill>
                <a:latin typeface="Roboto Condensed" panose="020B0604020202020204" charset="0"/>
                <a:ea typeface="Roboto Condensed" panose="020B0604020202020204" charset="0"/>
              </a:rPr>
              <a:t>-</a:t>
            </a:r>
            <a:r>
              <a:rPr lang="en-US" sz="1000" b="0" u="none" strike="noStrike" baseline="0" dirty="0">
                <a:solidFill>
                  <a:srgbClr val="8D1515"/>
                </a:solidFill>
                <a:latin typeface="Roboto Condensed" panose="020B0604020202020204" charset="0"/>
                <a:ea typeface="Roboto Condensed" panose="020B0604020202020204" charset="0"/>
              </a:rPr>
              <a:t>P7 </a:t>
            </a:r>
            <a:r>
              <a:rPr lang="en-US" sz="1000" b="0" u="none" strike="noStrike" baseline="0" dirty="0">
                <a:solidFill>
                  <a:srgbClr val="000000"/>
                </a:solidFill>
                <a:latin typeface="Roboto Condensed" panose="020B0604020202020204" charset="0"/>
                <a:ea typeface="Roboto Condensed" panose="020B0604020202020204" charset="0"/>
              </a:rPr>
              <a:t>- The scores corresponding to each of the 7 positive symptoms of the assessment.</a:t>
            </a:r>
          </a:p>
          <a:p>
            <a:pPr marL="101600" indent="0" algn="l">
              <a:buNone/>
            </a:pPr>
            <a:r>
              <a:rPr lang="en-US" sz="1000" b="0" u="none" strike="noStrike" baseline="0" dirty="0">
                <a:solidFill>
                  <a:srgbClr val="000000"/>
                </a:solidFill>
                <a:latin typeface="Roboto Condensed" panose="020B0604020202020204" charset="0"/>
                <a:ea typeface="Roboto Condensed" panose="020B0604020202020204" charset="0"/>
              </a:rPr>
              <a:t>10. </a:t>
            </a:r>
            <a:r>
              <a:rPr lang="en-US" sz="1000" b="0" u="none" strike="noStrike" baseline="0" dirty="0">
                <a:solidFill>
                  <a:srgbClr val="8D1515"/>
                </a:solidFill>
                <a:latin typeface="Roboto Condensed" panose="020B0604020202020204" charset="0"/>
                <a:ea typeface="Roboto Condensed" panose="020B0604020202020204" charset="0"/>
              </a:rPr>
              <a:t>N1</a:t>
            </a:r>
            <a:r>
              <a:rPr lang="en-US" sz="1000" b="0" u="none" strike="noStrike" baseline="0" dirty="0">
                <a:solidFill>
                  <a:srgbClr val="000000"/>
                </a:solidFill>
                <a:latin typeface="Roboto Condensed" panose="020B0604020202020204" charset="0"/>
                <a:ea typeface="Roboto Condensed" panose="020B0604020202020204" charset="0"/>
              </a:rPr>
              <a:t>-</a:t>
            </a:r>
            <a:r>
              <a:rPr lang="en-US" sz="1000" b="0" u="none" strike="noStrike" baseline="0" dirty="0">
                <a:solidFill>
                  <a:srgbClr val="8D1515"/>
                </a:solidFill>
                <a:latin typeface="Roboto Condensed" panose="020B0604020202020204" charset="0"/>
                <a:ea typeface="Roboto Condensed" panose="020B0604020202020204" charset="0"/>
              </a:rPr>
              <a:t>N7 </a:t>
            </a:r>
            <a:r>
              <a:rPr lang="en-US" sz="1000" b="0" u="none" strike="noStrike" baseline="0" dirty="0">
                <a:solidFill>
                  <a:srgbClr val="000000"/>
                </a:solidFill>
                <a:latin typeface="Roboto Condensed" panose="020B0604020202020204" charset="0"/>
                <a:ea typeface="Roboto Condensed" panose="020B0604020202020204" charset="0"/>
              </a:rPr>
              <a:t>- The scores corresponding to each of the 7 negative symptoms of the assessment.</a:t>
            </a:r>
          </a:p>
          <a:p>
            <a:pPr marL="101600" indent="0" algn="l">
              <a:buNone/>
            </a:pPr>
            <a:r>
              <a:rPr lang="en-US" sz="1000" b="0" u="none" strike="noStrike" baseline="0" dirty="0">
                <a:solidFill>
                  <a:srgbClr val="000000"/>
                </a:solidFill>
                <a:latin typeface="Roboto Condensed" panose="020B0604020202020204" charset="0"/>
                <a:ea typeface="Roboto Condensed" panose="020B0604020202020204" charset="0"/>
              </a:rPr>
              <a:t>11. </a:t>
            </a:r>
            <a:r>
              <a:rPr lang="en-US" sz="1000" b="0" u="none" strike="noStrike" baseline="0" dirty="0">
                <a:solidFill>
                  <a:srgbClr val="8D1515"/>
                </a:solidFill>
                <a:latin typeface="Roboto Condensed" panose="020B0604020202020204" charset="0"/>
                <a:ea typeface="Roboto Condensed" panose="020B0604020202020204" charset="0"/>
              </a:rPr>
              <a:t>G1</a:t>
            </a:r>
            <a:r>
              <a:rPr lang="en-US" sz="1000" b="0" u="none" strike="noStrike" baseline="0" dirty="0">
                <a:solidFill>
                  <a:srgbClr val="000000"/>
                </a:solidFill>
                <a:latin typeface="Roboto Condensed" panose="020B0604020202020204" charset="0"/>
                <a:ea typeface="Roboto Condensed" panose="020B0604020202020204" charset="0"/>
              </a:rPr>
              <a:t>-</a:t>
            </a:r>
            <a:r>
              <a:rPr lang="en-US" sz="1000" b="0" u="none" strike="noStrike" baseline="0" dirty="0">
                <a:solidFill>
                  <a:srgbClr val="8D1515"/>
                </a:solidFill>
                <a:latin typeface="Roboto Condensed" panose="020B0604020202020204" charset="0"/>
                <a:ea typeface="Roboto Condensed" panose="020B0604020202020204" charset="0"/>
              </a:rPr>
              <a:t>G16 </a:t>
            </a:r>
            <a:r>
              <a:rPr lang="en-US" sz="1000" b="0" u="none" strike="noStrike" baseline="0" dirty="0">
                <a:solidFill>
                  <a:srgbClr val="000000"/>
                </a:solidFill>
                <a:latin typeface="Roboto Condensed" panose="020B0604020202020204" charset="0"/>
                <a:ea typeface="Roboto Condensed" panose="020B0604020202020204" charset="0"/>
              </a:rPr>
              <a:t>- The scores corresponding to each of the 16 general psychopathology symptoms of the assessment.</a:t>
            </a:r>
          </a:p>
          <a:p>
            <a:pPr marL="101600" indent="0" algn="l">
              <a:buNone/>
            </a:pPr>
            <a:r>
              <a:rPr lang="en-US" sz="1000" b="0" u="none" strike="noStrike" baseline="0" dirty="0">
                <a:solidFill>
                  <a:srgbClr val="000000"/>
                </a:solidFill>
                <a:latin typeface="Roboto Condensed" panose="020B0604020202020204" charset="0"/>
                <a:ea typeface="Roboto Condensed" panose="020B0604020202020204" charset="0"/>
              </a:rPr>
              <a:t>12. </a:t>
            </a:r>
            <a:r>
              <a:rPr lang="en-US" sz="1000" b="0" u="none" strike="noStrike" baseline="0" dirty="0" err="1">
                <a:solidFill>
                  <a:srgbClr val="8D1515"/>
                </a:solidFill>
                <a:latin typeface="Roboto Condensed" panose="020B0604020202020204" charset="0"/>
                <a:ea typeface="Roboto Condensed" panose="020B0604020202020204" charset="0"/>
              </a:rPr>
              <a:t>PANSS_Total</a:t>
            </a:r>
            <a:r>
              <a:rPr lang="en-US" sz="1000" b="0" u="none" strike="noStrike" baseline="0" dirty="0">
                <a:solidFill>
                  <a:srgbClr val="8D1515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000" b="0" u="none" strike="noStrike" baseline="0" dirty="0">
                <a:solidFill>
                  <a:srgbClr val="000000"/>
                </a:solidFill>
                <a:latin typeface="Roboto Condensed" panose="020B0604020202020204" charset="0"/>
                <a:ea typeface="Roboto Condensed" panose="020B0604020202020204" charset="0"/>
              </a:rPr>
              <a:t>- The sum of </a:t>
            </a:r>
            <a:r>
              <a:rPr lang="en-US" sz="1000" b="0" u="none" strike="noStrike" baseline="0" dirty="0" err="1">
                <a:solidFill>
                  <a:srgbClr val="000000"/>
                </a:solidFill>
                <a:latin typeface="Roboto Condensed" panose="020B0604020202020204" charset="0"/>
                <a:ea typeface="Roboto Condensed" panose="020B0604020202020204" charset="0"/>
              </a:rPr>
              <a:t>of</a:t>
            </a:r>
            <a:r>
              <a:rPr lang="en-US" sz="1000" b="0" u="none" strike="noStrike" baseline="0" dirty="0">
                <a:solidFill>
                  <a:srgbClr val="000000"/>
                </a:solidFill>
                <a:latin typeface="Roboto Condensed" panose="020B0604020202020204" charset="0"/>
                <a:ea typeface="Roboto Condensed" panose="020B0604020202020204" charset="0"/>
              </a:rPr>
              <a:t> the ratings across the 30 PANSS items.</a:t>
            </a:r>
          </a:p>
          <a:p>
            <a:pPr marL="101600" indent="0" algn="l">
              <a:buNone/>
            </a:pPr>
            <a:r>
              <a:rPr lang="en-US" sz="1000" b="0" u="none" strike="noStrike" baseline="0" dirty="0">
                <a:solidFill>
                  <a:srgbClr val="000000"/>
                </a:solidFill>
                <a:latin typeface="Roboto Condensed" panose="020B0604020202020204" charset="0"/>
                <a:ea typeface="Roboto Condensed" panose="020B0604020202020204" charset="0"/>
              </a:rPr>
              <a:t>13. </a:t>
            </a:r>
            <a:r>
              <a:rPr lang="en-US" sz="1000" b="0" u="none" strike="noStrike" baseline="0" dirty="0" err="1">
                <a:solidFill>
                  <a:srgbClr val="8D1515"/>
                </a:solidFill>
                <a:latin typeface="Roboto Condensed" panose="020B0604020202020204" charset="0"/>
                <a:ea typeface="Roboto Condensed" panose="020B0604020202020204" charset="0"/>
              </a:rPr>
              <a:t>LeadStatus</a:t>
            </a:r>
            <a:r>
              <a:rPr lang="en-US" sz="1000" b="0" u="none" strike="noStrike" baseline="0" dirty="0">
                <a:solidFill>
                  <a:srgbClr val="8D1515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000" b="0" u="none" strike="noStrike" baseline="0" dirty="0">
                <a:solidFill>
                  <a:srgbClr val="000000"/>
                </a:solidFill>
                <a:latin typeface="Roboto Condensed" panose="020B0604020202020204" charset="0"/>
                <a:ea typeface="Roboto Condensed" panose="020B0604020202020204" charset="0"/>
              </a:rPr>
              <a:t>- A string indicating whether the assessment’s audit passed, was flagged, or was assigned to a CS </a:t>
            </a:r>
            <a:r>
              <a:rPr lang="en-US" sz="1000" dirty="0">
                <a:solidFill>
                  <a:srgbClr val="00000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000" b="0" u="none" strike="noStrike" baseline="0" dirty="0">
                <a:solidFill>
                  <a:srgbClr val="000000"/>
                </a:solidFill>
                <a:latin typeface="Roboto Condensed" panose="020B0604020202020204" charset="0"/>
                <a:ea typeface="Roboto Condensed" panose="020B0604020202020204" charset="0"/>
              </a:rPr>
              <a:t>(i.e. clinical specialist).</a:t>
            </a:r>
            <a:endParaRPr lang="en-US" sz="1000" dirty="0">
              <a:latin typeface="Roboto Condensed" panose="020B0604020202020204" charset="0"/>
              <a:ea typeface="Roboto Condensed" panose="020B0604020202020204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050" dirty="0">
              <a:latin typeface="Roboto Condensed" panose="020B0604020202020204" charset="0"/>
              <a:ea typeface="Roboto Condensed" panose="020B0604020202020204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endParaRPr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613984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443" name="Google Shape;443;p28"/>
          <p:cNvSpPr txBox="1">
            <a:spLocks noGrp="1"/>
          </p:cNvSpPr>
          <p:nvPr>
            <p:ph type="body" idx="1"/>
          </p:nvPr>
        </p:nvSpPr>
        <p:spPr>
          <a:xfrm>
            <a:off x="870450" y="1468875"/>
            <a:ext cx="2247900" cy="15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444" name="Google Shape;444;p28"/>
          <p:cNvSpPr txBox="1">
            <a:spLocks noGrp="1"/>
          </p:cNvSpPr>
          <p:nvPr>
            <p:ph type="body" idx="2"/>
          </p:nvPr>
        </p:nvSpPr>
        <p:spPr>
          <a:xfrm>
            <a:off x="3233637" y="1468875"/>
            <a:ext cx="2247900" cy="15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445" name="Google Shape;445;p28"/>
          <p:cNvSpPr txBox="1">
            <a:spLocks noGrp="1"/>
          </p:cNvSpPr>
          <p:nvPr>
            <p:ph type="body" idx="3"/>
          </p:nvPr>
        </p:nvSpPr>
        <p:spPr>
          <a:xfrm>
            <a:off x="5540650" y="1468875"/>
            <a:ext cx="2247900" cy="15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/>
          </a:p>
        </p:txBody>
      </p:sp>
      <p:sp>
        <p:nvSpPr>
          <p:cNvPr id="446" name="Google Shape;446;p2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447" name="Google Shape;447;p28"/>
          <p:cNvSpPr txBox="1">
            <a:spLocks noGrp="1"/>
          </p:cNvSpPr>
          <p:nvPr>
            <p:ph type="body" idx="1"/>
          </p:nvPr>
        </p:nvSpPr>
        <p:spPr>
          <a:xfrm>
            <a:off x="870450" y="2992875"/>
            <a:ext cx="2247900" cy="15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448" name="Google Shape;448;p28"/>
          <p:cNvSpPr txBox="1">
            <a:spLocks noGrp="1"/>
          </p:cNvSpPr>
          <p:nvPr>
            <p:ph type="body" idx="2"/>
          </p:nvPr>
        </p:nvSpPr>
        <p:spPr>
          <a:xfrm>
            <a:off x="3233637" y="2992875"/>
            <a:ext cx="2247900" cy="15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449" name="Google Shape;449;p28"/>
          <p:cNvSpPr txBox="1">
            <a:spLocks noGrp="1"/>
          </p:cNvSpPr>
          <p:nvPr>
            <p:ph type="body" idx="3"/>
          </p:nvPr>
        </p:nvSpPr>
        <p:spPr>
          <a:xfrm>
            <a:off x="5540650" y="2992875"/>
            <a:ext cx="2247900" cy="15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/>
          </a:p>
        </p:txBody>
      </p:sp>
      <p:grpSp>
        <p:nvGrpSpPr>
          <p:cNvPr id="450" name="Google Shape;450;p28"/>
          <p:cNvGrpSpPr/>
          <p:nvPr/>
        </p:nvGrpSpPr>
        <p:grpSpPr>
          <a:xfrm>
            <a:off x="305070" y="605926"/>
            <a:ext cx="323793" cy="339493"/>
            <a:chOff x="5961125" y="1623900"/>
            <a:chExt cx="427450" cy="448175"/>
          </a:xfrm>
        </p:grpSpPr>
        <p:sp>
          <p:nvSpPr>
            <p:cNvPr id="451" name="Google Shape;451;p28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8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8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8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8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8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8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9"/>
          <p:cNvSpPr txBox="1">
            <a:spLocks noGrp="1"/>
          </p:cNvSpPr>
          <p:nvPr>
            <p:ph type="body" idx="1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insert graphs from </a:t>
            </a:r>
            <a:r>
              <a:rPr lang="en" u="sng">
                <a:hlinkClick r:id="rId3"/>
              </a:rPr>
              <a:t>Google Sheets</a:t>
            </a:r>
            <a:endParaRPr/>
          </a:p>
        </p:txBody>
      </p:sp>
      <p:sp>
        <p:nvSpPr>
          <p:cNvPr id="463" name="Google Shape;463;p2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464" name="Google Shape;464;p29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900" y="801050"/>
            <a:ext cx="8428201" cy="3619799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9"/>
          <p:cNvSpPr txBox="1">
            <a:spLocks noGrp="1"/>
          </p:cNvSpPr>
          <p:nvPr>
            <p:ph type="title" idx="4294967295"/>
          </p:nvPr>
        </p:nvSpPr>
        <p:spPr>
          <a:xfrm>
            <a:off x="1942800" y="877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</a:rPr>
              <a:t>GRAPH TITLE</a:t>
            </a:r>
            <a:endParaRPr>
              <a:solidFill>
                <a:srgbClr val="3F5378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0"/>
          <p:cNvSpPr/>
          <p:nvPr/>
        </p:nvSpPr>
        <p:spPr>
          <a:xfrm>
            <a:off x="4461010" y="489800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71" name="Google Shape;471;p30"/>
          <p:cNvSpPr txBox="1">
            <a:spLocks noGrp="1"/>
          </p:cNvSpPr>
          <p:nvPr>
            <p:ph type="body" idx="4294967295"/>
          </p:nvPr>
        </p:nvSpPr>
        <p:spPr>
          <a:xfrm>
            <a:off x="1036275" y="1221600"/>
            <a:ext cx="2811600" cy="27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800"/>
                </a:solidFill>
              </a:rPr>
              <a:t>ANDROID PROJECT</a:t>
            </a:r>
            <a:endParaRPr b="1">
              <a:solidFill>
                <a:srgbClr val="FF98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000"/>
              <a:t>Show and explain your web, app or software projects using these gadget templates.</a:t>
            </a:r>
            <a:endParaRPr sz="2000"/>
          </a:p>
        </p:txBody>
      </p:sp>
      <p:sp>
        <p:nvSpPr>
          <p:cNvPr id="472" name="Google Shape;472;p30"/>
          <p:cNvSpPr/>
          <p:nvPr/>
        </p:nvSpPr>
        <p:spPr>
          <a:xfrm>
            <a:off x="4554325" y="839000"/>
            <a:ext cx="1888500" cy="3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Place your screenshot here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73" name="Google Shape;473;p3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1"/>
          <p:cNvSpPr/>
          <p:nvPr/>
        </p:nvSpPr>
        <p:spPr>
          <a:xfrm>
            <a:off x="4314821" y="623036"/>
            <a:ext cx="1863608" cy="3921828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79" name="Google Shape;479;p31"/>
          <p:cNvSpPr/>
          <p:nvPr/>
        </p:nvSpPr>
        <p:spPr>
          <a:xfrm>
            <a:off x="4446550" y="1188850"/>
            <a:ext cx="1589700" cy="28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Place your screenshot here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80" name="Google Shape;480;p3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481" name="Google Shape;481;p31"/>
          <p:cNvSpPr txBox="1">
            <a:spLocks noGrp="1"/>
          </p:cNvSpPr>
          <p:nvPr>
            <p:ph type="body" idx="4294967295"/>
          </p:nvPr>
        </p:nvSpPr>
        <p:spPr>
          <a:xfrm>
            <a:off x="1036275" y="1221600"/>
            <a:ext cx="2811600" cy="27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800"/>
                </a:solidFill>
              </a:rPr>
              <a:t>iPHONE PROJECT</a:t>
            </a:r>
            <a:endParaRPr b="1">
              <a:solidFill>
                <a:srgbClr val="FF98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000"/>
              <a:t>Show and explain your web, app or software projects using these gadget templates.</a:t>
            </a:r>
            <a:endParaRPr sz="2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2"/>
          <p:cNvSpPr/>
          <p:nvPr/>
        </p:nvSpPr>
        <p:spPr>
          <a:xfrm>
            <a:off x="4101902" y="535613"/>
            <a:ext cx="2879504" cy="4072345"/>
          </a:xfrm>
          <a:custGeom>
            <a:avLst/>
            <a:gdLst/>
            <a:ahLst/>
            <a:cxnLst/>
            <a:rect l="l" t="t" r="r" b="b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87" name="Google Shape;487;p32"/>
          <p:cNvSpPr/>
          <p:nvPr/>
        </p:nvSpPr>
        <p:spPr>
          <a:xfrm>
            <a:off x="4300600" y="910325"/>
            <a:ext cx="2493300" cy="3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Place your screenshot here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88" name="Google Shape;488;p3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489" name="Google Shape;489;p32"/>
          <p:cNvSpPr txBox="1">
            <a:spLocks noGrp="1"/>
          </p:cNvSpPr>
          <p:nvPr>
            <p:ph type="body" idx="4294967295"/>
          </p:nvPr>
        </p:nvSpPr>
        <p:spPr>
          <a:xfrm>
            <a:off x="1036275" y="1221600"/>
            <a:ext cx="2811600" cy="27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800"/>
                </a:solidFill>
              </a:rPr>
              <a:t>TABLET PROJECT</a:t>
            </a:r>
            <a:endParaRPr b="1">
              <a:solidFill>
                <a:srgbClr val="FF98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000"/>
              <a:t>Show and explain your web, app or software projects using these gadget templates.</a:t>
            </a:r>
            <a:endParaRPr sz="2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3"/>
          <p:cNvSpPr/>
          <p:nvPr/>
        </p:nvSpPr>
        <p:spPr>
          <a:xfrm>
            <a:off x="3860350" y="860949"/>
            <a:ext cx="4269672" cy="3323988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95" name="Google Shape;495;p33"/>
          <p:cNvSpPr/>
          <p:nvPr/>
        </p:nvSpPr>
        <p:spPr>
          <a:xfrm>
            <a:off x="4039025" y="1037471"/>
            <a:ext cx="3912300" cy="24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Place your screenshot here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96" name="Google Shape;496;p3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497" name="Google Shape;497;p33"/>
          <p:cNvSpPr txBox="1">
            <a:spLocks noGrp="1"/>
          </p:cNvSpPr>
          <p:nvPr>
            <p:ph type="body" idx="4294967295"/>
          </p:nvPr>
        </p:nvSpPr>
        <p:spPr>
          <a:xfrm>
            <a:off x="1036275" y="1221600"/>
            <a:ext cx="2811600" cy="27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800"/>
                </a:solidFill>
              </a:rPr>
              <a:t>DESKTOP PROJECT</a:t>
            </a:r>
            <a:endParaRPr b="1">
              <a:solidFill>
                <a:srgbClr val="FF98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000"/>
              <a:t>Show and explain your web, app or software projects using these gadget templates.</a:t>
            </a:r>
            <a:endParaRPr sz="2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503" name="Google Shape;503;p34"/>
          <p:cNvSpPr txBox="1">
            <a:spLocks noGrp="1"/>
          </p:cNvSpPr>
          <p:nvPr>
            <p:ph type="ctrTitle" idx="4294967295"/>
          </p:nvPr>
        </p:nvSpPr>
        <p:spPr>
          <a:xfrm>
            <a:off x="1275150" y="236440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5"/>
                </a:solidFill>
              </a:rPr>
              <a:t>THANKS!</a:t>
            </a:r>
            <a:endParaRPr sz="6000">
              <a:solidFill>
                <a:schemeClr val="accent5"/>
              </a:solidFill>
            </a:endParaRPr>
          </a:p>
        </p:txBody>
      </p:sp>
      <p:sp>
        <p:nvSpPr>
          <p:cNvPr id="504" name="Google Shape;504;p34"/>
          <p:cNvSpPr txBox="1">
            <a:spLocks noGrp="1"/>
          </p:cNvSpPr>
          <p:nvPr>
            <p:ph type="subTitle" idx="4294967295"/>
          </p:nvPr>
        </p:nvSpPr>
        <p:spPr>
          <a:xfrm>
            <a:off x="1275150" y="3230000"/>
            <a:ext cx="6593700" cy="13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Any questions?</a:t>
            </a: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You can find me at</a:t>
            </a: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@username &amp; user@mail.me</a:t>
            </a:r>
            <a:endParaRPr sz="2000" b="1"/>
          </a:p>
        </p:txBody>
      </p:sp>
      <p:grpSp>
        <p:nvGrpSpPr>
          <p:cNvPr id="505" name="Google Shape;505;p34"/>
          <p:cNvGrpSpPr/>
          <p:nvPr/>
        </p:nvGrpSpPr>
        <p:grpSpPr>
          <a:xfrm>
            <a:off x="3996210" y="966817"/>
            <a:ext cx="1197664" cy="1126777"/>
            <a:chOff x="5972700" y="2330200"/>
            <a:chExt cx="411625" cy="387275"/>
          </a:xfrm>
        </p:grpSpPr>
        <p:sp>
          <p:nvSpPr>
            <p:cNvPr id="506" name="Google Shape;506;p3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513" name="Google Shape;513;p3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lang="en" sz="2400"/>
              <a:t>Presentation template by </a:t>
            </a:r>
            <a:r>
              <a:rPr lang="en" sz="2400" u="sng">
                <a:solidFill>
                  <a:srgbClr val="3F5378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 sz="2400">
              <a:solidFill>
                <a:srgbClr val="3F5378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/>
              <a:t>Photographs by </a:t>
            </a:r>
            <a:r>
              <a:rPr lang="en" u="sng">
                <a:solidFill>
                  <a:srgbClr val="3F5378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Startup Stock Photos</a:t>
            </a:r>
            <a:endParaRPr sz="2400">
              <a:solidFill>
                <a:srgbClr val="3F5378"/>
              </a:solidFill>
            </a:endParaRPr>
          </a:p>
        </p:txBody>
      </p:sp>
      <p:sp>
        <p:nvSpPr>
          <p:cNvPr id="514" name="Google Shape;514;p3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515" name="Google Shape;515;p35"/>
          <p:cNvSpPr/>
          <p:nvPr/>
        </p:nvSpPr>
        <p:spPr>
          <a:xfrm>
            <a:off x="309226" y="634068"/>
            <a:ext cx="315499" cy="283210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521" name="Google Shape;521;p36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 and colors: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Titles: Roboto Condensed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Body copy: Roboto Condensed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You can download the fonts on this page: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3F5378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https://material.io/guidelines/resources/roboto-noto-fonts.html</a:t>
            </a:r>
            <a:endParaRPr sz="1800">
              <a:solidFill>
                <a:srgbClr val="3F537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Navy </a:t>
            </a:r>
            <a:r>
              <a:rPr lang="en" sz="1800" b="1">
                <a:solidFill>
                  <a:srgbClr val="3F5378"/>
                </a:solidFill>
              </a:rPr>
              <a:t>#3f5378 </a:t>
            </a:r>
            <a:r>
              <a:rPr lang="en" sz="1800"/>
              <a:t>· Dark navy </a:t>
            </a:r>
            <a:r>
              <a:rPr lang="en" sz="1800" b="1"/>
              <a:t>#263248</a:t>
            </a:r>
            <a:r>
              <a:rPr lang="en" sz="1800" b="1">
                <a:solidFill>
                  <a:srgbClr val="3F5378"/>
                </a:solidFill>
              </a:rPr>
              <a:t> </a:t>
            </a:r>
            <a:r>
              <a:rPr lang="en" sz="1800"/>
              <a:t>· Yellow </a:t>
            </a:r>
            <a:r>
              <a:rPr lang="en" sz="1800" b="1">
                <a:solidFill>
                  <a:srgbClr val="FF9800"/>
                </a:solidFill>
              </a:rPr>
              <a:t>#ff9800</a:t>
            </a:r>
            <a:endParaRPr sz="1800" b="1">
              <a:solidFill>
                <a:srgbClr val="FF9800"/>
              </a:solidFill>
            </a:endParaRPr>
          </a:p>
        </p:txBody>
      </p:sp>
      <p:sp>
        <p:nvSpPr>
          <p:cNvPr id="522" name="Google Shape;522;p36"/>
          <p:cNvSpPr txBox="1"/>
          <p:nvPr/>
        </p:nvSpPr>
        <p:spPr>
          <a:xfrm>
            <a:off x="814275" y="4171650"/>
            <a:ext cx="61326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i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000" i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i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i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23" name="Google Shape;523;p3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pSp>
        <p:nvGrpSpPr>
          <p:cNvPr id="524" name="Google Shape;524;p36"/>
          <p:cNvGrpSpPr/>
          <p:nvPr/>
        </p:nvGrpSpPr>
        <p:grpSpPr>
          <a:xfrm>
            <a:off x="283552" y="610550"/>
            <a:ext cx="330270" cy="330251"/>
            <a:chOff x="1923675" y="1633650"/>
            <a:chExt cx="436000" cy="435975"/>
          </a:xfrm>
        </p:grpSpPr>
        <p:sp>
          <p:nvSpPr>
            <p:cNvPr id="525" name="Google Shape;525;p36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6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6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6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6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6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7"/>
          <p:cNvSpPr txBox="1"/>
          <p:nvPr/>
        </p:nvSpPr>
        <p:spPr>
          <a:xfrm>
            <a:off x="5972125" y="919300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SlidesCarnival icons are editable shapes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This means that you can: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3F5378"/>
              </a:buClr>
              <a:buSzPts val="900"/>
              <a:buFont typeface="Roboto Condensed"/>
              <a:buChar char="●"/>
            </a:pP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Resize them without losing quality.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3F5378"/>
              </a:buClr>
              <a:buSzPts val="900"/>
              <a:buFont typeface="Roboto Condensed"/>
              <a:buChar char="●"/>
            </a:pP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Change line color, width and style.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Isn’t that nice? :)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Examples: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536" name="Google Shape;536;p37"/>
          <p:cNvGrpSpPr/>
          <p:nvPr/>
        </p:nvGrpSpPr>
        <p:grpSpPr>
          <a:xfrm>
            <a:off x="583358" y="919304"/>
            <a:ext cx="309041" cy="403123"/>
            <a:chOff x="590250" y="244200"/>
            <a:chExt cx="407975" cy="532175"/>
          </a:xfrm>
        </p:grpSpPr>
        <p:sp>
          <p:nvSpPr>
            <p:cNvPr id="537" name="Google Shape;537;p37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7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7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7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7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7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7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7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7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7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7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7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37"/>
          <p:cNvGrpSpPr/>
          <p:nvPr/>
        </p:nvGrpSpPr>
        <p:grpSpPr>
          <a:xfrm>
            <a:off x="1081471" y="978805"/>
            <a:ext cx="335800" cy="279518"/>
            <a:chOff x="1247825" y="322750"/>
            <a:chExt cx="443300" cy="369000"/>
          </a:xfrm>
        </p:grpSpPr>
        <p:sp>
          <p:nvSpPr>
            <p:cNvPr id="552" name="Google Shape;552;p37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7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7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7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7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" name="Google Shape;557;p37"/>
          <p:cNvGrpSpPr/>
          <p:nvPr/>
        </p:nvGrpSpPr>
        <p:grpSpPr>
          <a:xfrm>
            <a:off x="1598048" y="977423"/>
            <a:ext cx="321028" cy="282282"/>
            <a:chOff x="1929775" y="320925"/>
            <a:chExt cx="423800" cy="372650"/>
          </a:xfrm>
        </p:grpSpPr>
        <p:sp>
          <p:nvSpPr>
            <p:cNvPr id="558" name="Google Shape;558;p37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7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7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7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7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3" name="Google Shape;563;p37"/>
          <p:cNvSpPr/>
          <p:nvPr/>
        </p:nvSpPr>
        <p:spPr>
          <a:xfrm>
            <a:off x="2136334" y="967277"/>
            <a:ext cx="262909" cy="302583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7"/>
          <p:cNvSpPr/>
          <p:nvPr/>
        </p:nvSpPr>
        <p:spPr>
          <a:xfrm>
            <a:off x="2663528" y="968205"/>
            <a:ext cx="226928" cy="300727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5" name="Google Shape;565;p37"/>
          <p:cNvGrpSpPr/>
          <p:nvPr/>
        </p:nvGrpSpPr>
        <p:grpSpPr>
          <a:xfrm>
            <a:off x="3643563" y="945589"/>
            <a:ext cx="303511" cy="345931"/>
            <a:chOff x="4630125" y="278900"/>
            <a:chExt cx="400675" cy="456675"/>
          </a:xfrm>
        </p:grpSpPr>
        <p:sp>
          <p:nvSpPr>
            <p:cNvPr id="566" name="Google Shape;566;p37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7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7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7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0" name="Google Shape;570;p37"/>
          <p:cNvSpPr/>
          <p:nvPr/>
        </p:nvSpPr>
        <p:spPr>
          <a:xfrm>
            <a:off x="4130705" y="966822"/>
            <a:ext cx="347787" cy="303492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1" name="Google Shape;571;p37"/>
          <p:cNvGrpSpPr/>
          <p:nvPr/>
        </p:nvGrpSpPr>
        <p:grpSpPr>
          <a:xfrm>
            <a:off x="587978" y="1438172"/>
            <a:ext cx="309022" cy="376837"/>
            <a:chOff x="596350" y="929175"/>
            <a:chExt cx="407950" cy="497475"/>
          </a:xfrm>
        </p:grpSpPr>
        <p:sp>
          <p:nvSpPr>
            <p:cNvPr id="572" name="Google Shape;572;p37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7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7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7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7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7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7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" name="Google Shape;579;p37"/>
          <p:cNvGrpSpPr/>
          <p:nvPr/>
        </p:nvGrpSpPr>
        <p:grpSpPr>
          <a:xfrm>
            <a:off x="1601267" y="1493072"/>
            <a:ext cx="314590" cy="269367"/>
            <a:chOff x="1934025" y="1001650"/>
            <a:chExt cx="415300" cy="355600"/>
          </a:xfrm>
        </p:grpSpPr>
        <p:sp>
          <p:nvSpPr>
            <p:cNvPr id="580" name="Google Shape;580;p37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7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7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4" name="Google Shape;584;p37"/>
          <p:cNvSpPr/>
          <p:nvPr/>
        </p:nvSpPr>
        <p:spPr>
          <a:xfrm>
            <a:off x="2109593" y="1470475"/>
            <a:ext cx="316408" cy="314571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37"/>
          <p:cNvSpPr/>
          <p:nvPr/>
        </p:nvSpPr>
        <p:spPr>
          <a:xfrm>
            <a:off x="2619251" y="1486155"/>
            <a:ext cx="315499" cy="283210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37"/>
          <p:cNvSpPr/>
          <p:nvPr/>
        </p:nvSpPr>
        <p:spPr>
          <a:xfrm>
            <a:off x="3133056" y="1488466"/>
            <a:ext cx="306276" cy="278590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37"/>
          <p:cNvSpPr/>
          <p:nvPr/>
        </p:nvSpPr>
        <p:spPr>
          <a:xfrm>
            <a:off x="3652409" y="1491231"/>
            <a:ext cx="285975" cy="27306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8" name="Google Shape;588;p37"/>
          <p:cNvGrpSpPr/>
          <p:nvPr/>
        </p:nvGrpSpPr>
        <p:grpSpPr>
          <a:xfrm>
            <a:off x="4146751" y="1472771"/>
            <a:ext cx="315499" cy="315953"/>
            <a:chOff x="5294400" y="974850"/>
            <a:chExt cx="416500" cy="417100"/>
          </a:xfrm>
        </p:grpSpPr>
        <p:sp>
          <p:nvSpPr>
            <p:cNvPr id="589" name="Google Shape;589;p37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" name="Google Shape;591;p37"/>
          <p:cNvGrpSpPr/>
          <p:nvPr/>
        </p:nvGrpSpPr>
        <p:grpSpPr>
          <a:xfrm>
            <a:off x="4618124" y="1437263"/>
            <a:ext cx="391135" cy="380985"/>
            <a:chOff x="5916675" y="927975"/>
            <a:chExt cx="516350" cy="502950"/>
          </a:xfrm>
        </p:grpSpPr>
        <p:sp>
          <p:nvSpPr>
            <p:cNvPr id="592" name="Google Shape;592;p37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7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" name="Google Shape;594;p37"/>
          <p:cNvGrpSpPr/>
          <p:nvPr/>
        </p:nvGrpSpPr>
        <p:grpSpPr>
          <a:xfrm>
            <a:off x="563984" y="2022546"/>
            <a:ext cx="352389" cy="238007"/>
            <a:chOff x="564675" y="1700625"/>
            <a:chExt cx="465200" cy="314200"/>
          </a:xfrm>
        </p:grpSpPr>
        <p:sp>
          <p:nvSpPr>
            <p:cNvPr id="595" name="Google Shape;595;p37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7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7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37"/>
          <p:cNvGrpSpPr/>
          <p:nvPr/>
        </p:nvGrpSpPr>
        <p:grpSpPr>
          <a:xfrm>
            <a:off x="1073176" y="1964426"/>
            <a:ext cx="352389" cy="345022"/>
            <a:chOff x="1236875" y="1623900"/>
            <a:chExt cx="465200" cy="455475"/>
          </a:xfrm>
        </p:grpSpPr>
        <p:sp>
          <p:nvSpPr>
            <p:cNvPr id="599" name="Google Shape;599;p37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7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7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7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7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" name="Google Shape;606;p37"/>
          <p:cNvGrpSpPr/>
          <p:nvPr/>
        </p:nvGrpSpPr>
        <p:grpSpPr>
          <a:xfrm>
            <a:off x="1593427" y="1971812"/>
            <a:ext cx="330270" cy="330251"/>
            <a:chOff x="1923675" y="1633650"/>
            <a:chExt cx="436000" cy="435975"/>
          </a:xfrm>
        </p:grpSpPr>
        <p:sp>
          <p:nvSpPr>
            <p:cNvPr id="607" name="Google Shape;607;p37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37"/>
          <p:cNvGrpSpPr/>
          <p:nvPr/>
        </p:nvGrpSpPr>
        <p:grpSpPr>
          <a:xfrm>
            <a:off x="2101236" y="1970430"/>
            <a:ext cx="333016" cy="333016"/>
            <a:chOff x="2594050" y="1631825"/>
            <a:chExt cx="439625" cy="439625"/>
          </a:xfrm>
        </p:grpSpPr>
        <p:sp>
          <p:nvSpPr>
            <p:cNvPr id="614" name="Google Shape;614;p3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8" name="Google Shape;618;p37"/>
          <p:cNvSpPr/>
          <p:nvPr/>
        </p:nvSpPr>
        <p:spPr>
          <a:xfrm>
            <a:off x="2625235" y="1985206"/>
            <a:ext cx="303511" cy="303511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9" name="Google Shape;619;p37"/>
          <p:cNvGrpSpPr/>
          <p:nvPr/>
        </p:nvGrpSpPr>
        <p:grpSpPr>
          <a:xfrm>
            <a:off x="3150980" y="1945527"/>
            <a:ext cx="270295" cy="382822"/>
            <a:chOff x="3979850" y="1598950"/>
            <a:chExt cx="356825" cy="505375"/>
          </a:xfrm>
        </p:grpSpPr>
        <p:sp>
          <p:nvSpPr>
            <p:cNvPr id="620" name="Google Shape;620;p37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7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" name="Google Shape;622;p37"/>
          <p:cNvGrpSpPr/>
          <p:nvPr/>
        </p:nvGrpSpPr>
        <p:grpSpPr>
          <a:xfrm>
            <a:off x="3617278" y="2027621"/>
            <a:ext cx="356082" cy="218633"/>
            <a:chOff x="4595425" y="1707325"/>
            <a:chExt cx="470075" cy="288625"/>
          </a:xfrm>
        </p:grpSpPr>
        <p:sp>
          <p:nvSpPr>
            <p:cNvPr id="623" name="Google Shape;623;p37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7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7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7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" name="Google Shape;628;p37"/>
          <p:cNvGrpSpPr/>
          <p:nvPr/>
        </p:nvGrpSpPr>
        <p:grpSpPr>
          <a:xfrm>
            <a:off x="4143532" y="1974122"/>
            <a:ext cx="321956" cy="325630"/>
            <a:chOff x="5290150" y="1636700"/>
            <a:chExt cx="425025" cy="429875"/>
          </a:xfrm>
        </p:grpSpPr>
        <p:sp>
          <p:nvSpPr>
            <p:cNvPr id="629" name="Google Shape;629;p37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1" name="Google Shape;631;p37"/>
          <p:cNvGrpSpPr/>
          <p:nvPr/>
        </p:nvGrpSpPr>
        <p:grpSpPr>
          <a:xfrm>
            <a:off x="4651795" y="1964426"/>
            <a:ext cx="323793" cy="339493"/>
            <a:chOff x="5961125" y="1623900"/>
            <a:chExt cx="427450" cy="448175"/>
          </a:xfrm>
        </p:grpSpPr>
        <p:sp>
          <p:nvSpPr>
            <p:cNvPr id="632" name="Google Shape;632;p37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7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7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7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7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7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7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" name="Google Shape;639;p37"/>
          <p:cNvGrpSpPr/>
          <p:nvPr/>
        </p:nvGrpSpPr>
        <p:grpSpPr>
          <a:xfrm>
            <a:off x="5149908" y="1973194"/>
            <a:ext cx="345931" cy="327486"/>
            <a:chOff x="6618700" y="1635475"/>
            <a:chExt cx="456675" cy="432325"/>
          </a:xfrm>
        </p:grpSpPr>
        <p:sp>
          <p:nvSpPr>
            <p:cNvPr id="640" name="Google Shape;640;p37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7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7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7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7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5" name="Google Shape;645;p37"/>
          <p:cNvGrpSpPr/>
          <p:nvPr/>
        </p:nvGrpSpPr>
        <p:grpSpPr>
          <a:xfrm>
            <a:off x="603185" y="2498994"/>
            <a:ext cx="273988" cy="294270"/>
            <a:chOff x="616425" y="2329600"/>
            <a:chExt cx="361700" cy="388475"/>
          </a:xfrm>
        </p:grpSpPr>
        <p:sp>
          <p:nvSpPr>
            <p:cNvPr id="646" name="Google Shape;646;p37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7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7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7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7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7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7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7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" name="Google Shape;654;p37"/>
          <p:cNvGrpSpPr/>
          <p:nvPr/>
        </p:nvGrpSpPr>
        <p:grpSpPr>
          <a:xfrm>
            <a:off x="1105010" y="2501759"/>
            <a:ext cx="288740" cy="288740"/>
            <a:chOff x="1278900" y="2333250"/>
            <a:chExt cx="381175" cy="381175"/>
          </a:xfrm>
        </p:grpSpPr>
        <p:sp>
          <p:nvSpPr>
            <p:cNvPr id="655" name="Google Shape;655;p37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7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7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7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Google Shape;659;p37"/>
          <p:cNvGrpSpPr/>
          <p:nvPr/>
        </p:nvGrpSpPr>
        <p:grpSpPr>
          <a:xfrm>
            <a:off x="1614182" y="2501759"/>
            <a:ext cx="288759" cy="288740"/>
            <a:chOff x="1951075" y="2333250"/>
            <a:chExt cx="381200" cy="381175"/>
          </a:xfrm>
        </p:grpSpPr>
        <p:sp>
          <p:nvSpPr>
            <p:cNvPr id="660" name="Google Shape;660;p37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7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7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7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37"/>
          <p:cNvGrpSpPr/>
          <p:nvPr/>
        </p:nvGrpSpPr>
        <p:grpSpPr>
          <a:xfrm>
            <a:off x="2123374" y="2501759"/>
            <a:ext cx="288740" cy="288740"/>
            <a:chOff x="2623275" y="2333250"/>
            <a:chExt cx="381175" cy="381175"/>
          </a:xfrm>
        </p:grpSpPr>
        <p:sp>
          <p:nvSpPr>
            <p:cNvPr id="665" name="Google Shape;665;p37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7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7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7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9" name="Google Shape;669;p37"/>
          <p:cNvGrpSpPr/>
          <p:nvPr/>
        </p:nvGrpSpPr>
        <p:grpSpPr>
          <a:xfrm>
            <a:off x="2699907" y="2451953"/>
            <a:ext cx="154057" cy="384677"/>
            <a:chOff x="3384375" y="2267500"/>
            <a:chExt cx="203375" cy="507825"/>
          </a:xfrm>
        </p:grpSpPr>
        <p:sp>
          <p:nvSpPr>
            <p:cNvPr id="670" name="Google Shape;670;p37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7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" name="Google Shape;672;p37"/>
          <p:cNvGrpSpPr/>
          <p:nvPr/>
        </p:nvGrpSpPr>
        <p:grpSpPr>
          <a:xfrm>
            <a:off x="3732115" y="2500831"/>
            <a:ext cx="126389" cy="286903"/>
            <a:chOff x="4747025" y="2332025"/>
            <a:chExt cx="166850" cy="378750"/>
          </a:xfrm>
        </p:grpSpPr>
        <p:sp>
          <p:nvSpPr>
            <p:cNvPr id="673" name="Google Shape;673;p37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7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" name="Google Shape;675;p37"/>
          <p:cNvGrpSpPr/>
          <p:nvPr/>
        </p:nvGrpSpPr>
        <p:grpSpPr>
          <a:xfrm>
            <a:off x="3220632" y="2453790"/>
            <a:ext cx="130991" cy="380985"/>
            <a:chOff x="4071800" y="2269925"/>
            <a:chExt cx="172925" cy="502950"/>
          </a:xfrm>
        </p:grpSpPr>
        <p:sp>
          <p:nvSpPr>
            <p:cNvPr id="676" name="Google Shape;676;p37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7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8" name="Google Shape;678;p37"/>
          <p:cNvSpPr/>
          <p:nvPr/>
        </p:nvSpPr>
        <p:spPr>
          <a:xfrm>
            <a:off x="4160229" y="2493953"/>
            <a:ext cx="288740" cy="304420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9" name="Google Shape;679;p37"/>
          <p:cNvGrpSpPr/>
          <p:nvPr/>
        </p:nvGrpSpPr>
        <p:grpSpPr>
          <a:xfrm>
            <a:off x="4660563" y="2499449"/>
            <a:ext cx="311806" cy="293361"/>
            <a:chOff x="5972700" y="2330200"/>
            <a:chExt cx="411625" cy="387275"/>
          </a:xfrm>
        </p:grpSpPr>
        <p:sp>
          <p:nvSpPr>
            <p:cNvPr id="680" name="Google Shape;680;p37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7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2" name="Google Shape;682;p37"/>
          <p:cNvGrpSpPr/>
          <p:nvPr/>
        </p:nvGrpSpPr>
        <p:grpSpPr>
          <a:xfrm>
            <a:off x="690828" y="2975424"/>
            <a:ext cx="98721" cy="359775"/>
            <a:chOff x="732125" y="2958550"/>
            <a:chExt cx="130325" cy="474950"/>
          </a:xfrm>
        </p:grpSpPr>
        <p:sp>
          <p:nvSpPr>
            <p:cNvPr id="683" name="Google Shape;683;p37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7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7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7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7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7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7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7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1" name="Google Shape;691;p37"/>
          <p:cNvSpPr/>
          <p:nvPr/>
        </p:nvSpPr>
        <p:spPr>
          <a:xfrm>
            <a:off x="1607303" y="2961169"/>
            <a:ext cx="302583" cy="388370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37302" y="2961169"/>
            <a:ext cx="224182" cy="388370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3" name="Google Shape;693;p37"/>
          <p:cNvGrpSpPr/>
          <p:nvPr/>
        </p:nvGrpSpPr>
        <p:grpSpPr>
          <a:xfrm>
            <a:off x="2092941" y="2986957"/>
            <a:ext cx="349624" cy="331179"/>
            <a:chOff x="2583100" y="2973775"/>
            <a:chExt cx="461550" cy="437200"/>
          </a:xfrm>
        </p:grpSpPr>
        <p:sp>
          <p:nvSpPr>
            <p:cNvPr id="694" name="Google Shape;694;p37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7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6" name="Google Shape;696;p37"/>
          <p:cNvSpPr/>
          <p:nvPr/>
        </p:nvSpPr>
        <p:spPr>
          <a:xfrm>
            <a:off x="3634873" y="2994840"/>
            <a:ext cx="321028" cy="321028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7" name="Google Shape;697;p37"/>
          <p:cNvGrpSpPr/>
          <p:nvPr/>
        </p:nvGrpSpPr>
        <p:grpSpPr>
          <a:xfrm>
            <a:off x="4111243" y="3012333"/>
            <a:ext cx="392063" cy="291505"/>
            <a:chOff x="5247525" y="3007275"/>
            <a:chExt cx="517575" cy="384825"/>
          </a:xfrm>
        </p:grpSpPr>
        <p:sp>
          <p:nvSpPr>
            <p:cNvPr id="698" name="Google Shape;698;p37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7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" name="Google Shape;700;p37"/>
          <p:cNvGrpSpPr/>
          <p:nvPr/>
        </p:nvGrpSpPr>
        <p:grpSpPr>
          <a:xfrm>
            <a:off x="3129770" y="2995725"/>
            <a:ext cx="309022" cy="315499"/>
            <a:chOff x="3951850" y="2985350"/>
            <a:chExt cx="407950" cy="416500"/>
          </a:xfrm>
        </p:grpSpPr>
        <p:sp>
          <p:nvSpPr>
            <p:cNvPr id="701" name="Google Shape;701;p3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5" name="Google Shape;705;p37"/>
          <p:cNvGrpSpPr/>
          <p:nvPr/>
        </p:nvGrpSpPr>
        <p:grpSpPr>
          <a:xfrm>
            <a:off x="567223" y="3527054"/>
            <a:ext cx="357919" cy="274897"/>
            <a:chOff x="568950" y="3686775"/>
            <a:chExt cx="472500" cy="362900"/>
          </a:xfrm>
        </p:grpSpPr>
        <p:sp>
          <p:nvSpPr>
            <p:cNvPr id="706" name="Google Shape;706;p37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7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9" name="Google Shape;709;p37"/>
          <p:cNvSpPr/>
          <p:nvPr/>
        </p:nvSpPr>
        <p:spPr>
          <a:xfrm>
            <a:off x="4692025" y="2980088"/>
            <a:ext cx="243536" cy="35055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0" name="Google Shape;710;p37"/>
          <p:cNvGrpSpPr/>
          <p:nvPr/>
        </p:nvGrpSpPr>
        <p:grpSpPr>
          <a:xfrm>
            <a:off x="1079179" y="3550120"/>
            <a:ext cx="340402" cy="228784"/>
            <a:chOff x="1244800" y="3717225"/>
            <a:chExt cx="449375" cy="302025"/>
          </a:xfrm>
        </p:grpSpPr>
        <p:sp>
          <p:nvSpPr>
            <p:cNvPr id="711" name="Google Shape;711;p37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7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7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7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7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7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7" name="Google Shape;717;p37"/>
          <p:cNvGrpSpPr/>
          <p:nvPr/>
        </p:nvGrpSpPr>
        <p:grpSpPr>
          <a:xfrm>
            <a:off x="1592972" y="3532584"/>
            <a:ext cx="331179" cy="258762"/>
            <a:chOff x="1923075" y="3694075"/>
            <a:chExt cx="437200" cy="341600"/>
          </a:xfrm>
        </p:grpSpPr>
        <p:sp>
          <p:nvSpPr>
            <p:cNvPr id="718" name="Google Shape;718;p37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7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7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7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7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7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7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7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7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" name="Google Shape;727;p37"/>
          <p:cNvGrpSpPr/>
          <p:nvPr/>
        </p:nvGrpSpPr>
        <p:grpSpPr>
          <a:xfrm>
            <a:off x="2105383" y="3528437"/>
            <a:ext cx="324721" cy="266602"/>
            <a:chOff x="2599525" y="3688600"/>
            <a:chExt cx="428675" cy="351950"/>
          </a:xfrm>
        </p:grpSpPr>
        <p:sp>
          <p:nvSpPr>
            <p:cNvPr id="728" name="Google Shape;728;p37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7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7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1" name="Google Shape;731;p37"/>
          <p:cNvGrpSpPr/>
          <p:nvPr/>
        </p:nvGrpSpPr>
        <p:grpSpPr>
          <a:xfrm>
            <a:off x="2630255" y="3509992"/>
            <a:ext cx="300746" cy="296580"/>
            <a:chOff x="3292425" y="3664250"/>
            <a:chExt cx="397025" cy="391525"/>
          </a:xfrm>
        </p:grpSpPr>
        <p:sp>
          <p:nvSpPr>
            <p:cNvPr id="732" name="Google Shape;732;p37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7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7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5" name="Google Shape;735;p37"/>
          <p:cNvGrpSpPr/>
          <p:nvPr/>
        </p:nvGrpSpPr>
        <p:grpSpPr>
          <a:xfrm>
            <a:off x="3114998" y="3548264"/>
            <a:ext cx="333035" cy="241699"/>
            <a:chOff x="3932350" y="3714775"/>
            <a:chExt cx="439650" cy="319075"/>
          </a:xfrm>
        </p:grpSpPr>
        <p:sp>
          <p:nvSpPr>
            <p:cNvPr id="736" name="Google Shape;736;p37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7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7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7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7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37"/>
          <p:cNvGrpSpPr/>
          <p:nvPr/>
        </p:nvGrpSpPr>
        <p:grpSpPr>
          <a:xfrm>
            <a:off x="3624190" y="3548264"/>
            <a:ext cx="333016" cy="241699"/>
            <a:chOff x="4604550" y="3714775"/>
            <a:chExt cx="439625" cy="319075"/>
          </a:xfrm>
        </p:grpSpPr>
        <p:sp>
          <p:nvSpPr>
            <p:cNvPr id="742" name="Google Shape;742;p37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7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" name="Google Shape;744;p37"/>
          <p:cNvGrpSpPr/>
          <p:nvPr/>
        </p:nvGrpSpPr>
        <p:grpSpPr>
          <a:xfrm>
            <a:off x="4145369" y="3523361"/>
            <a:ext cx="318264" cy="282756"/>
            <a:chOff x="5292575" y="3681900"/>
            <a:chExt cx="420150" cy="373275"/>
          </a:xfrm>
        </p:grpSpPr>
        <p:sp>
          <p:nvSpPr>
            <p:cNvPr id="745" name="Google Shape;745;p37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7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7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7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7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7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7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" name="Google Shape;752;p37"/>
          <p:cNvGrpSpPr/>
          <p:nvPr/>
        </p:nvGrpSpPr>
        <p:grpSpPr>
          <a:xfrm>
            <a:off x="4636570" y="3487380"/>
            <a:ext cx="354245" cy="354245"/>
            <a:chOff x="5941025" y="3634400"/>
            <a:chExt cx="467650" cy="467650"/>
          </a:xfrm>
        </p:grpSpPr>
        <p:sp>
          <p:nvSpPr>
            <p:cNvPr id="753" name="Google Shape;753;p37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7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7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7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7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7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" name="Google Shape;759;p37"/>
          <p:cNvGrpSpPr/>
          <p:nvPr/>
        </p:nvGrpSpPr>
        <p:grpSpPr>
          <a:xfrm>
            <a:off x="5168372" y="3509992"/>
            <a:ext cx="309022" cy="309041"/>
            <a:chOff x="6643075" y="3664250"/>
            <a:chExt cx="407950" cy="407975"/>
          </a:xfrm>
        </p:grpSpPr>
        <p:sp>
          <p:nvSpPr>
            <p:cNvPr id="760" name="Google Shape;760;p3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" name="Google Shape;762;p37"/>
          <p:cNvGrpSpPr/>
          <p:nvPr/>
        </p:nvGrpSpPr>
        <p:grpSpPr>
          <a:xfrm>
            <a:off x="572753" y="4006268"/>
            <a:ext cx="334872" cy="334853"/>
            <a:chOff x="576250" y="4319400"/>
            <a:chExt cx="442075" cy="442050"/>
          </a:xfrm>
        </p:grpSpPr>
        <p:sp>
          <p:nvSpPr>
            <p:cNvPr id="763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7" name="Google Shape;767;p37"/>
          <p:cNvSpPr/>
          <p:nvPr/>
        </p:nvSpPr>
        <p:spPr>
          <a:xfrm>
            <a:off x="1068121" y="4071363"/>
            <a:ext cx="362540" cy="204790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37"/>
          <p:cNvSpPr/>
          <p:nvPr/>
        </p:nvSpPr>
        <p:spPr>
          <a:xfrm>
            <a:off x="3132601" y="4020155"/>
            <a:ext cx="307185" cy="307204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37"/>
          <p:cNvSpPr/>
          <p:nvPr/>
        </p:nvSpPr>
        <p:spPr>
          <a:xfrm>
            <a:off x="2623398" y="4039528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37"/>
          <p:cNvSpPr/>
          <p:nvPr/>
        </p:nvSpPr>
        <p:spPr>
          <a:xfrm>
            <a:off x="3640421" y="4018773"/>
            <a:ext cx="309950" cy="309969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1" name="Google Shape;771;p37"/>
          <p:cNvGrpSpPr/>
          <p:nvPr/>
        </p:nvGrpSpPr>
        <p:grpSpPr>
          <a:xfrm>
            <a:off x="4126924" y="4023330"/>
            <a:ext cx="355154" cy="293361"/>
            <a:chOff x="5268225" y="4341925"/>
            <a:chExt cx="468850" cy="387275"/>
          </a:xfrm>
        </p:grpSpPr>
        <p:sp>
          <p:nvSpPr>
            <p:cNvPr id="772" name="Google Shape;772;p37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7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7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7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7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7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7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7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37"/>
          <p:cNvGrpSpPr/>
          <p:nvPr/>
        </p:nvGrpSpPr>
        <p:grpSpPr>
          <a:xfrm>
            <a:off x="4654106" y="4014108"/>
            <a:ext cx="319173" cy="319173"/>
            <a:chOff x="5964175" y="4329750"/>
            <a:chExt cx="421350" cy="421350"/>
          </a:xfrm>
        </p:grpSpPr>
        <p:sp>
          <p:nvSpPr>
            <p:cNvPr id="781" name="Google Shape;781;p37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7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" name="Google Shape;783;p37"/>
          <p:cNvGrpSpPr/>
          <p:nvPr/>
        </p:nvGrpSpPr>
        <p:grpSpPr>
          <a:xfrm>
            <a:off x="1081471" y="4523299"/>
            <a:ext cx="335800" cy="324721"/>
            <a:chOff x="1247825" y="5001950"/>
            <a:chExt cx="443300" cy="428675"/>
          </a:xfrm>
        </p:grpSpPr>
        <p:sp>
          <p:nvSpPr>
            <p:cNvPr id="784" name="Google Shape;784;p37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7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7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7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37"/>
          <p:cNvGrpSpPr/>
          <p:nvPr/>
        </p:nvGrpSpPr>
        <p:grpSpPr>
          <a:xfrm>
            <a:off x="1620640" y="4507146"/>
            <a:ext cx="275844" cy="351480"/>
            <a:chOff x="1959600" y="4980625"/>
            <a:chExt cx="364150" cy="464000"/>
          </a:xfrm>
        </p:grpSpPr>
        <p:sp>
          <p:nvSpPr>
            <p:cNvPr id="791" name="Google Shape;791;p37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7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7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7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7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7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7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8" name="Google Shape;798;p37"/>
          <p:cNvGrpSpPr/>
          <p:nvPr/>
        </p:nvGrpSpPr>
        <p:grpSpPr>
          <a:xfrm>
            <a:off x="2109550" y="4520534"/>
            <a:ext cx="316408" cy="325176"/>
            <a:chOff x="2605025" y="4998300"/>
            <a:chExt cx="417700" cy="429275"/>
          </a:xfrm>
        </p:grpSpPr>
        <p:sp>
          <p:nvSpPr>
            <p:cNvPr id="799" name="Google Shape;799;p37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7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7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37"/>
          <p:cNvGrpSpPr/>
          <p:nvPr/>
        </p:nvGrpSpPr>
        <p:grpSpPr>
          <a:xfrm>
            <a:off x="2587835" y="4523299"/>
            <a:ext cx="378220" cy="315025"/>
            <a:chOff x="3236425" y="5001950"/>
            <a:chExt cx="499300" cy="415875"/>
          </a:xfrm>
        </p:grpSpPr>
        <p:sp>
          <p:nvSpPr>
            <p:cNvPr id="803" name="Google Shape;803;p37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7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7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7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7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7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" name="Google Shape;809;p37"/>
          <p:cNvGrpSpPr/>
          <p:nvPr/>
        </p:nvGrpSpPr>
        <p:grpSpPr>
          <a:xfrm>
            <a:off x="3142211" y="4507146"/>
            <a:ext cx="287831" cy="342712"/>
            <a:chOff x="3968275" y="4980625"/>
            <a:chExt cx="379975" cy="452425"/>
          </a:xfrm>
        </p:grpSpPr>
        <p:sp>
          <p:nvSpPr>
            <p:cNvPr id="810" name="Google Shape;810;p37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7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7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" name="Google Shape;813;p37"/>
          <p:cNvGrpSpPr/>
          <p:nvPr/>
        </p:nvGrpSpPr>
        <p:grpSpPr>
          <a:xfrm>
            <a:off x="4634259" y="4583710"/>
            <a:ext cx="364395" cy="198351"/>
            <a:chOff x="5937975" y="5081700"/>
            <a:chExt cx="481050" cy="261850"/>
          </a:xfrm>
        </p:grpSpPr>
        <p:sp>
          <p:nvSpPr>
            <p:cNvPr id="814" name="Google Shape;814;p37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7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7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" name="Google Shape;817;p37"/>
          <p:cNvGrpSpPr/>
          <p:nvPr/>
        </p:nvGrpSpPr>
        <p:grpSpPr>
          <a:xfrm>
            <a:off x="5191419" y="4545437"/>
            <a:ext cx="261527" cy="300728"/>
            <a:chOff x="6673500" y="5031175"/>
            <a:chExt cx="345250" cy="397000"/>
          </a:xfrm>
        </p:grpSpPr>
        <p:sp>
          <p:nvSpPr>
            <p:cNvPr id="818" name="Google Shape;818;p37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7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7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7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7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" name="Google Shape;823;p37"/>
          <p:cNvGrpSpPr/>
          <p:nvPr/>
        </p:nvGrpSpPr>
        <p:grpSpPr>
          <a:xfrm>
            <a:off x="3111324" y="962652"/>
            <a:ext cx="349624" cy="311806"/>
            <a:chOff x="3927500" y="301425"/>
            <a:chExt cx="461550" cy="411625"/>
          </a:xfrm>
        </p:grpSpPr>
        <p:sp>
          <p:nvSpPr>
            <p:cNvPr id="824" name="Google Shape;824;p37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7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7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7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7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7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7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7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7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7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7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7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7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7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7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7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7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7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7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7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7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7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7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7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7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7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7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" name="Google Shape;851;p37"/>
          <p:cNvGrpSpPr/>
          <p:nvPr/>
        </p:nvGrpSpPr>
        <p:grpSpPr>
          <a:xfrm>
            <a:off x="5172974" y="968655"/>
            <a:ext cx="299818" cy="299818"/>
            <a:chOff x="6649150" y="309350"/>
            <a:chExt cx="395800" cy="395800"/>
          </a:xfrm>
        </p:grpSpPr>
        <p:sp>
          <p:nvSpPr>
            <p:cNvPr id="852" name="Google Shape;852;p37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7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7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7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7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7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7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7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7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7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7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7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7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7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7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7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7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7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7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7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7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7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7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" name="Google Shape;875;p37"/>
          <p:cNvGrpSpPr/>
          <p:nvPr/>
        </p:nvGrpSpPr>
        <p:grpSpPr>
          <a:xfrm>
            <a:off x="4661472" y="975567"/>
            <a:ext cx="304439" cy="288286"/>
            <a:chOff x="5973900" y="318475"/>
            <a:chExt cx="401900" cy="380575"/>
          </a:xfrm>
        </p:grpSpPr>
        <p:sp>
          <p:nvSpPr>
            <p:cNvPr id="876" name="Google Shape;876;p37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7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7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7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7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7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7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7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7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7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7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7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7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7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37"/>
          <p:cNvGrpSpPr/>
          <p:nvPr/>
        </p:nvGrpSpPr>
        <p:grpSpPr>
          <a:xfrm>
            <a:off x="1097170" y="1438172"/>
            <a:ext cx="309022" cy="376837"/>
            <a:chOff x="1268550" y="929175"/>
            <a:chExt cx="407950" cy="497475"/>
          </a:xfrm>
        </p:grpSpPr>
        <p:sp>
          <p:nvSpPr>
            <p:cNvPr id="891" name="Google Shape;891;p37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7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7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37"/>
          <p:cNvGrpSpPr/>
          <p:nvPr/>
        </p:nvGrpSpPr>
        <p:grpSpPr>
          <a:xfrm>
            <a:off x="5140231" y="1452470"/>
            <a:ext cx="365304" cy="350552"/>
            <a:chOff x="6605925" y="948050"/>
            <a:chExt cx="482250" cy="462775"/>
          </a:xfrm>
        </p:grpSpPr>
        <p:sp>
          <p:nvSpPr>
            <p:cNvPr id="895" name="Google Shape;895;p37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7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7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7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7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7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1" name="Google Shape;901;p37"/>
          <p:cNvGrpSpPr/>
          <p:nvPr/>
        </p:nvGrpSpPr>
        <p:grpSpPr>
          <a:xfrm>
            <a:off x="5225564" y="2490681"/>
            <a:ext cx="194640" cy="308587"/>
            <a:chOff x="6718575" y="2318625"/>
            <a:chExt cx="256950" cy="407375"/>
          </a:xfrm>
        </p:grpSpPr>
        <p:sp>
          <p:nvSpPr>
            <p:cNvPr id="902" name="Google Shape;902;p3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0" name="Google Shape;910;p37"/>
          <p:cNvGrpSpPr/>
          <p:nvPr/>
        </p:nvGrpSpPr>
        <p:grpSpPr>
          <a:xfrm>
            <a:off x="2613192" y="3055681"/>
            <a:ext cx="327486" cy="199279"/>
            <a:chOff x="3269900" y="3064500"/>
            <a:chExt cx="432325" cy="263075"/>
          </a:xfrm>
        </p:grpSpPr>
        <p:sp>
          <p:nvSpPr>
            <p:cNvPr id="911" name="Google Shape;911;p37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7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7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4" name="Google Shape;914;p37"/>
          <p:cNvGrpSpPr/>
          <p:nvPr/>
        </p:nvGrpSpPr>
        <p:grpSpPr>
          <a:xfrm>
            <a:off x="5203407" y="2994797"/>
            <a:ext cx="238934" cy="335800"/>
            <a:chOff x="6689325" y="2984125"/>
            <a:chExt cx="315425" cy="443300"/>
          </a:xfrm>
        </p:grpSpPr>
        <p:sp>
          <p:nvSpPr>
            <p:cNvPr id="915" name="Google Shape;915;p37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7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7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7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7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0" name="Google Shape;920;p37"/>
          <p:cNvGrpSpPr/>
          <p:nvPr/>
        </p:nvGrpSpPr>
        <p:grpSpPr>
          <a:xfrm>
            <a:off x="1642324" y="3981365"/>
            <a:ext cx="231094" cy="373599"/>
            <a:chOff x="1988225" y="4286525"/>
            <a:chExt cx="305075" cy="493200"/>
          </a:xfrm>
        </p:grpSpPr>
        <p:sp>
          <p:nvSpPr>
            <p:cNvPr id="921" name="Google Shape;921;p37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7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7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7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7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7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7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8" name="Google Shape;928;p37"/>
          <p:cNvGrpSpPr/>
          <p:nvPr/>
        </p:nvGrpSpPr>
        <p:grpSpPr>
          <a:xfrm>
            <a:off x="2132597" y="4007650"/>
            <a:ext cx="279063" cy="353317"/>
            <a:chOff x="2635450" y="4321225"/>
            <a:chExt cx="368400" cy="466425"/>
          </a:xfrm>
        </p:grpSpPr>
        <p:sp>
          <p:nvSpPr>
            <p:cNvPr id="929" name="Google Shape;929;p37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7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7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7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7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7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" name="Google Shape;935;p37"/>
          <p:cNvGrpSpPr/>
          <p:nvPr/>
        </p:nvGrpSpPr>
        <p:grpSpPr>
          <a:xfrm>
            <a:off x="5168372" y="3998882"/>
            <a:ext cx="309022" cy="345931"/>
            <a:chOff x="6643075" y="4309650"/>
            <a:chExt cx="407950" cy="456675"/>
          </a:xfrm>
        </p:grpSpPr>
        <p:sp>
          <p:nvSpPr>
            <p:cNvPr id="936" name="Google Shape;936;p37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7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7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7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7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7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7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7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7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5" name="Google Shape;945;p37"/>
          <p:cNvGrpSpPr/>
          <p:nvPr/>
        </p:nvGrpSpPr>
        <p:grpSpPr>
          <a:xfrm>
            <a:off x="4100638" y="4487318"/>
            <a:ext cx="407743" cy="391135"/>
            <a:chOff x="5233525" y="4954450"/>
            <a:chExt cx="538275" cy="516350"/>
          </a:xfrm>
        </p:grpSpPr>
        <p:sp>
          <p:nvSpPr>
            <p:cNvPr id="946" name="Google Shape;946;p37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7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7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7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7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7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7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7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7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7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7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37"/>
          <p:cNvGrpSpPr/>
          <p:nvPr/>
        </p:nvGrpSpPr>
        <p:grpSpPr>
          <a:xfrm>
            <a:off x="3587754" y="4494230"/>
            <a:ext cx="415129" cy="377311"/>
            <a:chOff x="4556450" y="4963575"/>
            <a:chExt cx="548025" cy="498100"/>
          </a:xfrm>
        </p:grpSpPr>
        <p:sp>
          <p:nvSpPr>
            <p:cNvPr id="958" name="Google Shape;958;p37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7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7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7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7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" name="Google Shape;963;p37"/>
          <p:cNvGrpSpPr/>
          <p:nvPr/>
        </p:nvGrpSpPr>
        <p:grpSpPr>
          <a:xfrm>
            <a:off x="539082" y="4575870"/>
            <a:ext cx="401286" cy="221872"/>
            <a:chOff x="531800" y="5071350"/>
            <a:chExt cx="529750" cy="292900"/>
          </a:xfrm>
        </p:grpSpPr>
        <p:sp>
          <p:nvSpPr>
            <p:cNvPr id="964" name="Google Shape;964;p37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7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7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7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7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7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7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1" name="Google Shape;971;p37"/>
          <p:cNvGrpSpPr/>
          <p:nvPr/>
        </p:nvGrpSpPr>
        <p:grpSpPr>
          <a:xfrm>
            <a:off x="6967444" y="2410625"/>
            <a:ext cx="433992" cy="422729"/>
            <a:chOff x="5916675" y="927975"/>
            <a:chExt cx="516350" cy="502950"/>
          </a:xfrm>
        </p:grpSpPr>
        <p:sp>
          <p:nvSpPr>
            <p:cNvPr id="972" name="Google Shape;972;p37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7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" name="Google Shape;974;p37"/>
          <p:cNvGrpSpPr/>
          <p:nvPr/>
        </p:nvGrpSpPr>
        <p:grpSpPr>
          <a:xfrm>
            <a:off x="6083464" y="3116527"/>
            <a:ext cx="1079481" cy="1051467"/>
            <a:chOff x="5916675" y="927975"/>
            <a:chExt cx="516350" cy="502950"/>
          </a:xfrm>
        </p:grpSpPr>
        <p:sp>
          <p:nvSpPr>
            <p:cNvPr id="975" name="Google Shape;975;p37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98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7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98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37"/>
          <p:cNvGrpSpPr/>
          <p:nvPr/>
        </p:nvGrpSpPr>
        <p:grpSpPr>
          <a:xfrm>
            <a:off x="6083607" y="2410625"/>
            <a:ext cx="433992" cy="422729"/>
            <a:chOff x="5916675" y="927975"/>
            <a:chExt cx="516350" cy="502950"/>
          </a:xfrm>
        </p:grpSpPr>
        <p:sp>
          <p:nvSpPr>
            <p:cNvPr id="978" name="Google Shape;978;p37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7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0" name="Google Shape;980;p37"/>
          <p:cNvSpPr/>
          <p:nvPr/>
        </p:nvSpPr>
        <p:spPr>
          <a:xfrm>
            <a:off x="7159605" y="264700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C7D3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37"/>
          <p:cNvSpPr/>
          <p:nvPr/>
        </p:nvSpPr>
        <p:spPr>
          <a:xfrm>
            <a:off x="6275768" y="264700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C7D3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37"/>
          <p:cNvSpPr/>
          <p:nvPr/>
        </p:nvSpPr>
        <p:spPr>
          <a:xfrm>
            <a:off x="6561303" y="3704540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C7D3E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3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</a:t>
            </a:r>
            <a:endParaRPr dirty="0"/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93" name="Google Shape;193;p12"/>
          <p:cNvSpPr txBox="1">
            <a:spLocks noGrp="1"/>
          </p:cNvSpPr>
          <p:nvPr>
            <p:ph type="body" idx="1"/>
          </p:nvPr>
        </p:nvSpPr>
        <p:spPr>
          <a:xfrm>
            <a:off x="38600" y="1238541"/>
            <a:ext cx="8201138" cy="4456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solidFill>
                  <a:srgbClr val="FF9800"/>
                </a:solidFill>
                <a:latin typeface="Roboto Condensed" panose="020B0604020202020204" charset="0"/>
                <a:ea typeface="Roboto Condensed" panose="020B0604020202020204" charset="0"/>
              </a:rPr>
              <a:t>  5 datasets with 5 trialss (studyA-E)</a:t>
            </a:r>
            <a:endParaRPr sz="1200" dirty="0">
              <a:solidFill>
                <a:srgbClr val="FF9800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endParaRPr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7807768-632A-4B65-BF1F-09B73BF01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30" y="1739703"/>
            <a:ext cx="6866463" cy="301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2986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8" name="Google Shape;988;p38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989" name="Google Shape;989;p38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38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38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38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38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38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5" name="Google Shape;995;p38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996" name="Google Shape;996;p38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38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38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38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0" name="Google Shape;1000;p38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001" name="Google Shape;1001;p38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38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38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4" name="Google Shape;1004;p38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005" name="Google Shape;1005;p38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38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38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38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38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0" name="Google Shape;1010;p38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011" name="Google Shape;1011;p38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38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38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4" name="Google Shape;1014;p38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015" name="Google Shape;1015;p38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38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38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38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9" name="Google Shape;1019;p38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020" name="Google Shape;1020;p38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38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38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38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38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5" name="Google Shape;1025;p38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026" name="Google Shape;1026;p38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38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38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38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38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38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2" name="Google Shape;1032;p38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033" name="Google Shape;1033;p38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38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5" name="Google Shape;1035;p38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036" name="Google Shape;1036;p38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38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38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9" name="Google Shape;1039;p38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040" name="Google Shape;1040;p38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38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38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38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38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38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6" name="Google Shape;1046;p38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047" name="Google Shape;1047;p38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38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38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38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38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2" name="Google Shape;1052;p38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053" name="Google Shape;1053;p38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38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38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6" name="Google Shape;1056;p38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057" name="Google Shape;1057;p38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058" name="Google Shape;1058;p38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9" name="Google Shape;1059;p38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0" name="Google Shape;1060;p38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1" name="Google Shape;1061;p38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2" name="Google Shape;1062;p38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3" name="Google Shape;1063;p38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4" name="Google Shape;1064;p38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5" name="Google Shape;1065;p38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6" name="Google Shape;1066;p38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7" name="Google Shape;1067;p38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68" name="Google Shape;1068;p38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38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38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38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38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38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4" name="Google Shape;1074;p38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075" name="Google Shape;1075;p38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38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38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38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9" name="Google Shape;1079;p38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080" name="Google Shape;1080;p38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38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38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38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38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5" name="Google Shape;1085;p38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086" name="Google Shape;1086;p38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38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38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38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38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38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2" name="Google Shape;1092;p38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093" name="Google Shape;1093;p38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38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38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38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7" name="Google Shape;1097;p38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098" name="Google Shape;1098;p38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38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38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38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2" name="Google Shape;1102;p38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103" name="Google Shape;1103;p38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38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38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38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38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8" name="Google Shape;1108;p38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109" name="Google Shape;1109;p3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0" name="Google Shape;1110;p3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1" name="Google Shape;1111;p3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2" name="Google Shape;1112;p3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3" name="Google Shape;1113;p3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p3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5" name="Google Shape;1115;p3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6" name="Google Shape;1116;p3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7" name="Google Shape;1117;p3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8" name="Google Shape;1118;p3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19" name="Google Shape;1119;p38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120" name="Google Shape;1120;p38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38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38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23" name="Google Shape;1123;p38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124" name="Google Shape;1124;p3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3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3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3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3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1129;p3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0" name="Google Shape;1130;p3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1" name="Google Shape;1131;p3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2" name="Google Shape;1132;p3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3" name="Google Shape;1133;p3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34" name="Google Shape;1134;p38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135" name="Google Shape;1135;p38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38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38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38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39" name="Google Shape;1139;p38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140" name="Google Shape;1140;p3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1" name="Google Shape;1141;p3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2" name="Google Shape;1142;p3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3" name="Google Shape;1143;p3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4" name="Google Shape;1144;p3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5" name="Google Shape;1145;p3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6" name="Google Shape;1146;p3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7" name="Google Shape;1147;p3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8" name="Google Shape;1148;p3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9" name="Google Shape;1149;p3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50" name="Google Shape;1150;p38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151" name="Google Shape;1151;p38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38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38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38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38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38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38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8" name="Google Shape;1158;p38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159" name="Google Shape;1159;p38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38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38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38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3" name="Google Shape;1163;p38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164" name="Google Shape;1164;p38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38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38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38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8" name="Google Shape;1168;p38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169" name="Google Shape;1169;p38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38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38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38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38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4" name="Google Shape;1174;p38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175" name="Google Shape;1175;p38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38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38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38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38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38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1" name="Google Shape;1181;p38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182" name="Google Shape;1182;p38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38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38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5" name="Google Shape;1185;p38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186" name="Google Shape;1186;p38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38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38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38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38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1" name="Google Shape;1191;p38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192" name="Google Shape;1192;p38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38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38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38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38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38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8" name="Google Shape;1198;p38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199" name="Google Shape;1199;p38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38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38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2" name="Google Shape;1202;p38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203" name="Google Shape;1203;p38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38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38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38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7" name="Google Shape;1207;p38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208" name="Google Shape;1208;p38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38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38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38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38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38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4" name="Google Shape;1214;p38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215" name="Google Shape;1215;p38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38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38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38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38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38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38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2" name="Google Shape;1222;p38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223" name="Google Shape;1223;p38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38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38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38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7" name="Google Shape;1227;p38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228" name="Google Shape;1228;p38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38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38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1" name="Google Shape;1231;p38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232" name="Google Shape;1232;p38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38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38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5" name="Google Shape;1235;p38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236" name="Google Shape;1236;p38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38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38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38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0" name="Google Shape;1240;p38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241" name="Google Shape;1241;p38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38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38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38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5" name="Google Shape;1245;p38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246" name="Google Shape;1246;p38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38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38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38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38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1" name="Google Shape;1251;p38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252" name="Google Shape;1252;p38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38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38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38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38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38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8" name="Google Shape;1258;p38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259" name="Google Shape;1259;p38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38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38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38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38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38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38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6" name="Google Shape;1266;p38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267" name="Google Shape;1267;p38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38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38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38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38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38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38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38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38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38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38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38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9" name="Google Shape;1279;p38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280" name="Google Shape;1280;p38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38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38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38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4" name="Google Shape;1284;p38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285" name="Google Shape;1285;p38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38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38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8" name="Google Shape;1288;p38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289" name="Google Shape;1289;p38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38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38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38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38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38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5" name="Google Shape;1295;p38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296" name="Google Shape;1296;p38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38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38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38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38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38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38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38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4" name="Google Shape;1304;p38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305" name="Google Shape;1305;p38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38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38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38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38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38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38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38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38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38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38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38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7" name="Google Shape;1317;p38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318" name="Google Shape;1318;p38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38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38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38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38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38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38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38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38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38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38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38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0" name="Google Shape;1330;p38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331" name="Google Shape;1331;p38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38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38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38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38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38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38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38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38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38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38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38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3" name="Google Shape;1343;p38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344" name="Google Shape;1344;p38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38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38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38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38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38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0" name="Google Shape;1350;p38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351" name="Google Shape;1351;p38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38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38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38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38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38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38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38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38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38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38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38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38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38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38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6" name="Google Shape;1366;p38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367" name="Google Shape;1367;p38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38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38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38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  <a:close/>
                </a:path>
              </a:pathLst>
            </a:custGeom>
            <a:solidFill>
              <a:srgbClr val="BD2A3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38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2" name="Google Shape;1372;p38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373" name="Google Shape;1373;p38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374" name="Google Shape;1374;p38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p38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p38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7" name="Google Shape;1377;p38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378" name="Google Shape;1378;p38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9" name="Google Shape;1379;p38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0" name="Google Shape;1380;p38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1" name="Google Shape;1381;p38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382" name="Google Shape;1382;p38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3" name="Google Shape;1383;p38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p38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5" name="Google Shape;1385;p38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386" name="Google Shape;1386;p38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7" name="Google Shape;1387;p38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1388;p38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89" name="Google Shape;1389;p38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390" name="Google Shape;1390;p38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38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38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38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38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38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38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38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8" name="Google Shape;1398;p38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399" name="Google Shape;1399;p38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38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38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38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38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38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38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38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38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p38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38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38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38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38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38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38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38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38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38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38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38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38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38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38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3" name="Google Shape;1423;p38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424" name="Google Shape;1424;p38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425" name="Google Shape;1425;p3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6" name="Google Shape;1426;p3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7" name="Google Shape;1427;p38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428" name="Google Shape;1428;p3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9" name="Google Shape;1429;p3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0" name="Google Shape;1430;p38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431" name="Google Shape;1431;p3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2" name="Google Shape;1432;p3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33" name="Google Shape;1433;p38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Diagrams and infographics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434" name="Google Shape;1434;p3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39"/>
          <p:cNvSpPr txBox="1"/>
          <p:nvPr/>
        </p:nvSpPr>
        <p:spPr>
          <a:xfrm>
            <a:off x="2087650" y="9142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Now you can use any emoji as an icon!</a:t>
            </a: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And of course it resizes without losing quality and you can change the color.</a:t>
            </a: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How? Follow Google instructions </a:t>
            </a:r>
            <a:r>
              <a:rPr lang="en" u="sng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40" name="Google Shape;1440;p39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9800"/>
                </a:solidFill>
                <a:highlight>
                  <a:srgbClr val="3F5378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 and many more...</a:t>
            </a:r>
            <a:endParaRPr sz="2400">
              <a:solidFill>
                <a:srgbClr val="FF9800"/>
              </a:solidFill>
              <a:highlight>
                <a:srgbClr val="3F5378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41" name="Google Shape;1441;p39"/>
          <p:cNvSpPr txBox="1"/>
          <p:nvPr/>
        </p:nvSpPr>
        <p:spPr>
          <a:xfrm>
            <a:off x="5727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FF9800"/>
                </a:solidFill>
              </a:rPr>
              <a:t>😉</a:t>
            </a:r>
            <a:endParaRPr sz="9600">
              <a:solidFill>
                <a:srgbClr val="FF9800"/>
              </a:solidFill>
            </a:endParaRPr>
          </a:p>
        </p:txBody>
      </p:sp>
      <p:sp>
        <p:nvSpPr>
          <p:cNvPr id="1442" name="Google Shape;1442;p3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7" name="Google Shape;1447;p4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8" name="Google Shape;1448;p40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49" name="Google Shape;1449;p40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450" name="Google Shape;1450;p40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451" name="Google Shape;1451;p40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52" name="Google Shape;1452;p40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53" name="Google Shape;1453;p40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454" name="Google Shape;1454;p40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55" name="Google Shape;1455;p40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56" name="Google Shape;1456;p40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457" name="Google Shape;1457;p40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58" name="Google Shape;1458;p40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59" name="Google Shape;1459;p40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460" name="Google Shape;1460;p40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61" name="Google Shape;1461;p40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Stakeholder would like to know –</a:t>
            </a:r>
            <a:br>
              <a:rPr lang="en" dirty="0"/>
            </a:br>
            <a:r>
              <a:rPr lang="en" dirty="0"/>
              <a:t>Does t</a:t>
            </a:r>
            <a:r>
              <a:rPr lang="en-US" dirty="0"/>
              <a:t>h</a:t>
            </a:r>
            <a:r>
              <a:rPr lang="en" dirty="0"/>
              <a:t>e treatment </a:t>
            </a:r>
            <a:r>
              <a:rPr lang="en-US" dirty="0"/>
              <a:t>has an effect on</a:t>
            </a:r>
            <a:r>
              <a:rPr lang="en" dirty="0"/>
              <a:t> the disease?</a:t>
            </a:r>
            <a:endParaRPr dirty="0"/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93" name="Google Shape;193;p12"/>
          <p:cNvSpPr txBox="1">
            <a:spLocks noGrp="1"/>
          </p:cNvSpPr>
          <p:nvPr>
            <p:ph type="body" idx="1"/>
          </p:nvPr>
        </p:nvSpPr>
        <p:spPr>
          <a:xfrm>
            <a:off x="19316" y="1188772"/>
            <a:ext cx="6534543" cy="17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200" b="1" dirty="0">
                <a:solidFill>
                  <a:srgbClr val="FF9800"/>
                </a:solidFill>
              </a:rPr>
              <a:t>B</a:t>
            </a:r>
            <a:r>
              <a:rPr lang="en" sz="1200" b="1" dirty="0">
                <a:solidFill>
                  <a:srgbClr val="FF9800"/>
                </a:solidFill>
              </a:rPr>
              <a:t>efore the analysis : Ensure the treatment and control groups are substantially the same before the study begin – look at the summary statistic for the treatment and control groups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n" sz="1200" b="1" dirty="0">
              <a:solidFill>
                <a:srgbClr val="FF9800"/>
              </a:solidFill>
            </a:endParaRP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endParaRPr lang="en-US"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/>
          </a:p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endParaRPr dirty="0"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4" name="Picture 53" descr="A picture containing clock&#10;&#10;Description automatically generated">
            <a:extLst>
              <a:ext uri="{FF2B5EF4-FFF2-40B4-BE49-F238E27FC236}">
                <a16:creationId xmlns:a16="http://schemas.microsoft.com/office/drawing/2014/main" id="{AC095A19-EC77-4CC6-947B-1A44F745D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83" y="3383941"/>
            <a:ext cx="2633850" cy="1755900"/>
          </a:xfrm>
          <a:prstGeom prst="rect">
            <a:avLst/>
          </a:prstGeom>
        </p:spPr>
      </p:pic>
      <p:pic>
        <p:nvPicPr>
          <p:cNvPr id="55" name="Picture 54" descr="A screenshot of a video game&#10;&#10;Description automatically generated">
            <a:extLst>
              <a:ext uri="{FF2B5EF4-FFF2-40B4-BE49-F238E27FC236}">
                <a16:creationId xmlns:a16="http://schemas.microsoft.com/office/drawing/2014/main" id="{AFEE0FD9-FE81-481E-8912-99F2AC3B6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533" y="3393357"/>
            <a:ext cx="2633850" cy="1755900"/>
          </a:xfrm>
          <a:prstGeom prst="rect">
            <a:avLst/>
          </a:prstGeom>
        </p:spPr>
      </p:pic>
      <p:pic>
        <p:nvPicPr>
          <p:cNvPr id="56" name="Picture 55" descr="A screenshot of a video game&#10;&#10;Description automatically generated">
            <a:extLst>
              <a:ext uri="{FF2B5EF4-FFF2-40B4-BE49-F238E27FC236}">
                <a16:creationId xmlns:a16="http://schemas.microsoft.com/office/drawing/2014/main" id="{B7F77234-57F2-4674-8D0E-3F9BB4825A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683" y="1717426"/>
            <a:ext cx="2633850" cy="1755900"/>
          </a:xfrm>
          <a:prstGeom prst="rect">
            <a:avLst/>
          </a:prstGeom>
        </p:spPr>
      </p:pic>
      <p:pic>
        <p:nvPicPr>
          <p:cNvPr id="57" name="Picture 5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519BF8B-9DB6-44DB-B3BE-734FEB487B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7533" y="1717426"/>
            <a:ext cx="2633850" cy="17559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A4387DB3-7858-40C3-B40D-3CB5EFD57BCA}"/>
              </a:ext>
            </a:extLst>
          </p:cNvPr>
          <p:cNvSpPr txBox="1"/>
          <p:nvPr/>
        </p:nvSpPr>
        <p:spPr>
          <a:xfrm>
            <a:off x="5752876" y="2438197"/>
            <a:ext cx="21179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  <a:latin typeface="Roboto Condensed" panose="020B0604020202020204" charset="0"/>
                <a:ea typeface="Roboto Condensed" panose="020B0604020202020204" charset="0"/>
              </a:rPr>
              <a:t>The median value is slightly different for Ps, Gs, Ns </a:t>
            </a:r>
          </a:p>
          <a:p>
            <a:endParaRPr lang="en-US" sz="1200" dirty="0">
              <a:solidFill>
                <a:srgbClr val="00B050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r>
              <a:rPr lang="en-US" sz="1200" dirty="0">
                <a:solidFill>
                  <a:srgbClr val="00B050"/>
                </a:solidFill>
                <a:latin typeface="Roboto Condensed" panose="020B0604020202020204" charset="0"/>
                <a:ea typeface="Roboto Condensed" panose="020B0604020202020204" charset="0"/>
                <a:sym typeface="Wingdings" panose="05000000000000000000" pitchFamily="2" charset="2"/>
              </a:rPr>
              <a:t> </a:t>
            </a:r>
            <a:r>
              <a:rPr lang="en-US" sz="1200" dirty="0">
                <a:solidFill>
                  <a:srgbClr val="FF9800"/>
                </a:solidFill>
                <a:latin typeface="Roboto Condensed" panose="020B0604020202020204" charset="0"/>
                <a:ea typeface="Roboto Condensed" panose="020B0604020202020204" charset="0"/>
              </a:rPr>
              <a:t>the difference between the current  score and the previous one for the same patient)</a:t>
            </a:r>
            <a:endParaRPr lang="en-US" sz="1200" dirty="0">
              <a:solidFill>
                <a:srgbClr val="00B05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106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Stakeholder would like to know –</a:t>
            </a:r>
            <a:br>
              <a:rPr lang="en" dirty="0"/>
            </a:br>
            <a:r>
              <a:rPr lang="en" dirty="0"/>
              <a:t>Does t</a:t>
            </a:r>
            <a:r>
              <a:rPr lang="en-US" dirty="0"/>
              <a:t>h</a:t>
            </a:r>
            <a:r>
              <a:rPr lang="en" dirty="0"/>
              <a:t>e treatment </a:t>
            </a:r>
            <a:r>
              <a:rPr lang="en-US" dirty="0"/>
              <a:t>has an effect on</a:t>
            </a:r>
            <a:r>
              <a:rPr lang="en" dirty="0"/>
              <a:t> the disease?</a:t>
            </a:r>
            <a:endParaRPr dirty="0"/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93" name="Google Shape;193;p12"/>
          <p:cNvSpPr txBox="1">
            <a:spLocks noGrp="1"/>
          </p:cNvSpPr>
          <p:nvPr>
            <p:ph type="body" idx="1"/>
          </p:nvPr>
        </p:nvSpPr>
        <p:spPr>
          <a:xfrm>
            <a:off x="19316" y="1188772"/>
            <a:ext cx="6534543" cy="17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200" b="1" dirty="0">
                <a:solidFill>
                  <a:srgbClr val="FF9800"/>
                </a:solidFill>
              </a:rPr>
              <a:t>B</a:t>
            </a:r>
            <a:r>
              <a:rPr lang="en" sz="1200" b="1" dirty="0">
                <a:solidFill>
                  <a:srgbClr val="FF9800"/>
                </a:solidFill>
              </a:rPr>
              <a:t>efore the analysis :Ensure the treatment and control groups are substantially the same before the study begin – look at the summary statistic for the treatment and control groups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n" sz="1200" b="1" dirty="0">
              <a:solidFill>
                <a:srgbClr val="FF9800"/>
              </a:solidFill>
            </a:endParaRP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endParaRPr lang="en-US"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/>
          </a:p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endParaRPr dirty="0"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73FB9A9-BD33-4B26-B272-AF1D07C65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238" y="1952610"/>
            <a:ext cx="2282421" cy="14036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BDE473-E76A-4CA9-B8B0-DDB9D58ED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2" y="3444362"/>
            <a:ext cx="2305320" cy="13713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EEAFD2-D956-4844-87B1-028E0F7F66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2276" y="3444362"/>
            <a:ext cx="2242344" cy="13713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1C8D07-1245-4F29-B2A6-14F11A03B7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72" y="1952610"/>
            <a:ext cx="2282422" cy="13928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C492DC-ED4E-444E-8557-9F4C9FD60AB8}"/>
              </a:ext>
            </a:extLst>
          </p:cNvPr>
          <p:cNvSpPr txBox="1"/>
          <p:nvPr/>
        </p:nvSpPr>
        <p:spPr>
          <a:xfrm>
            <a:off x="5221920" y="2474866"/>
            <a:ext cx="21179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Null hypothesis test:</a:t>
            </a:r>
          </a:p>
          <a:p>
            <a:r>
              <a:rPr lang="en-US" sz="1200" b="0" i="0" u="none" strike="noStrike" baseline="0" dirty="0">
                <a:solidFill>
                  <a:srgbClr val="00B050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the difference between the control and treatment groups is not statistically significant</a:t>
            </a:r>
            <a:endParaRPr lang="en-US" sz="1200" dirty="0">
              <a:solidFill>
                <a:srgbClr val="00B050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992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Stakeholder would like to know –</a:t>
            </a:r>
            <a:br>
              <a:rPr lang="en" dirty="0"/>
            </a:br>
            <a:r>
              <a:rPr lang="en" dirty="0"/>
              <a:t>Dose t</a:t>
            </a:r>
            <a:r>
              <a:rPr lang="en-US" dirty="0"/>
              <a:t>h</a:t>
            </a:r>
            <a:r>
              <a:rPr lang="en" dirty="0"/>
              <a:t>e treatment </a:t>
            </a:r>
            <a:r>
              <a:rPr lang="en-US" dirty="0"/>
              <a:t>has an effect on</a:t>
            </a:r>
            <a:r>
              <a:rPr lang="en" dirty="0"/>
              <a:t> the disease?</a:t>
            </a:r>
            <a:endParaRPr dirty="0"/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93" name="Google Shape;193;p12"/>
          <p:cNvSpPr txBox="1">
            <a:spLocks noGrp="1"/>
          </p:cNvSpPr>
          <p:nvPr>
            <p:ph type="body" idx="1"/>
          </p:nvPr>
        </p:nvSpPr>
        <p:spPr>
          <a:xfrm>
            <a:off x="814274" y="1435139"/>
            <a:ext cx="5808401" cy="17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200" b="1" dirty="0">
                <a:solidFill>
                  <a:srgbClr val="FF9800"/>
                </a:solidFill>
              </a:rPr>
              <a:t>Data visualization: Control groups </a:t>
            </a:r>
            <a:r>
              <a:rPr lang="en-US" sz="1200" b="1" dirty="0" err="1">
                <a:solidFill>
                  <a:srgbClr val="FF9800"/>
                </a:solidFill>
              </a:rPr>
              <a:t>v.s</a:t>
            </a:r>
            <a:r>
              <a:rPr lang="en-US" sz="1200" b="1" dirty="0">
                <a:solidFill>
                  <a:srgbClr val="FF9800"/>
                </a:solidFill>
              </a:rPr>
              <a:t> treatment groups: The plot looks similar</a:t>
            </a:r>
            <a:r>
              <a:rPr lang="zh-TW" altLang="en-US" sz="1200" b="1" dirty="0">
                <a:solidFill>
                  <a:srgbClr val="FF9800"/>
                </a:solidFill>
              </a:rPr>
              <a:t> </a:t>
            </a:r>
            <a:endParaRPr lang="en-US" sz="1200" b="1" dirty="0">
              <a:solidFill>
                <a:srgbClr val="FF9800"/>
              </a:solidFill>
            </a:endParaRPr>
          </a:p>
          <a:p>
            <a:pPr marL="171450" indent="-171450">
              <a:buClr>
                <a:schemeClr val="dk1"/>
              </a:buClr>
              <a:buSzPts val="1100"/>
              <a:buFontTx/>
              <a:buChar char="-"/>
            </a:pPr>
            <a:endParaRPr lang="en" sz="1200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000" i="0" u="none" strike="noStrike" baseline="0" dirty="0"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" sz="1000" dirty="0"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marL="171450" indent="-171450">
              <a:buClr>
                <a:schemeClr val="dk1"/>
              </a:buClr>
              <a:buSzPts val="1100"/>
              <a:buFontTx/>
              <a:buChar char="-"/>
            </a:pPr>
            <a:endParaRPr lang="en" sz="1200" b="1" dirty="0">
              <a:solidFill>
                <a:srgbClr val="FF9800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200" b="1" dirty="0">
              <a:solidFill>
                <a:srgbClr val="FF9800"/>
              </a:solidFill>
            </a:endParaRP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endParaRPr lang="en" sz="1200" b="1" dirty="0">
              <a:solidFill>
                <a:srgbClr val="FF9800"/>
              </a:solidFill>
            </a:endParaRP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endParaRPr lang="en" sz="1200" b="1" dirty="0">
              <a:solidFill>
                <a:srgbClr val="FF9800"/>
              </a:solidFill>
            </a:endParaRP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endParaRPr lang="en-US"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/>
          </a:p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endParaRPr dirty="0"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F00314-72AC-4A62-8BD2-45EC4A7B4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01" y="1809965"/>
            <a:ext cx="4000082" cy="2500051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F20E9B-338F-4905-9F4F-B579F47F1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663" y="1809965"/>
            <a:ext cx="4063075" cy="253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72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Stakeholder would like to know –</a:t>
            </a:r>
            <a:br>
              <a:rPr lang="en" dirty="0"/>
            </a:br>
            <a:r>
              <a:rPr lang="en" dirty="0"/>
              <a:t>Dose t</a:t>
            </a:r>
            <a:r>
              <a:rPr lang="en-US" dirty="0"/>
              <a:t>h</a:t>
            </a:r>
            <a:r>
              <a:rPr lang="en" dirty="0"/>
              <a:t>e treatment </a:t>
            </a:r>
            <a:r>
              <a:rPr lang="en-US" dirty="0"/>
              <a:t>has an effect on</a:t>
            </a:r>
            <a:r>
              <a:rPr lang="en" dirty="0"/>
              <a:t> the disease?</a:t>
            </a:r>
            <a:endParaRPr dirty="0"/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93" name="Google Shape;193;p12"/>
          <p:cNvSpPr txBox="1">
            <a:spLocks noGrp="1"/>
          </p:cNvSpPr>
          <p:nvPr>
            <p:ph type="body" idx="1"/>
          </p:nvPr>
        </p:nvSpPr>
        <p:spPr>
          <a:xfrm>
            <a:off x="814274" y="1435139"/>
            <a:ext cx="5808401" cy="17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200" b="1" dirty="0">
                <a:solidFill>
                  <a:srgbClr val="FF9800"/>
                </a:solidFill>
              </a:rPr>
              <a:t>Original analysis : Used </a:t>
            </a:r>
            <a:r>
              <a:rPr lang="en-US" sz="1200" b="1" dirty="0" err="1">
                <a:solidFill>
                  <a:srgbClr val="FF9800"/>
                </a:solidFill>
              </a:rPr>
              <a:t>PANSS_Total_diff</a:t>
            </a:r>
            <a:r>
              <a:rPr lang="en-US" sz="1200" b="1" dirty="0">
                <a:solidFill>
                  <a:srgbClr val="FF9800"/>
                </a:solidFill>
              </a:rPr>
              <a:t> (the difference between the current </a:t>
            </a:r>
            <a:r>
              <a:rPr lang="en-US" sz="1200" b="1" dirty="0" err="1">
                <a:solidFill>
                  <a:srgbClr val="FF9800"/>
                </a:solidFill>
              </a:rPr>
              <a:t>PANSS_total</a:t>
            </a:r>
            <a:r>
              <a:rPr lang="en-US" sz="1200" b="1" dirty="0">
                <a:solidFill>
                  <a:srgbClr val="FF9800"/>
                </a:solidFill>
              </a:rPr>
              <a:t> score and the previous one for the same patient) to form regression against </a:t>
            </a:r>
            <a:r>
              <a:rPr lang="en-US" sz="1200" b="1" dirty="0" err="1">
                <a:solidFill>
                  <a:srgbClr val="FF9800"/>
                </a:solidFill>
              </a:rPr>
              <a:t>Visitday</a:t>
            </a:r>
            <a:r>
              <a:rPr lang="en-US" sz="1200" b="1" dirty="0">
                <a:solidFill>
                  <a:srgbClr val="FF9800"/>
                </a:solidFill>
              </a:rPr>
              <a:t> and treatment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200" dirty="0"/>
              <a:t>Because the PANSS_total score varied from patient to patient, this ensures that we are evaluating the effects of the treatment, on the changes in the PANSS core.</a:t>
            </a:r>
          </a:p>
          <a:p>
            <a:pPr marL="171450" indent="-171450">
              <a:buClr>
                <a:schemeClr val="dk1"/>
              </a:buClr>
              <a:buSzPts val="1100"/>
              <a:buFontTx/>
              <a:buChar char="-"/>
            </a:pPr>
            <a:endParaRPr lang="en" sz="1200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000" i="0" u="none" strike="noStrike" baseline="0" dirty="0"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" sz="1000" dirty="0"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marL="171450" indent="-171450">
              <a:buClr>
                <a:schemeClr val="dk1"/>
              </a:buClr>
              <a:buSzPts val="1100"/>
              <a:buFontTx/>
              <a:buChar char="-"/>
            </a:pPr>
            <a:endParaRPr lang="en" sz="1200" b="1" dirty="0">
              <a:solidFill>
                <a:srgbClr val="FF9800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200" b="1" dirty="0">
              <a:solidFill>
                <a:srgbClr val="FF9800"/>
              </a:solidFill>
            </a:endParaRP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endParaRPr lang="en" sz="1200" b="1" dirty="0">
              <a:solidFill>
                <a:srgbClr val="FF9800"/>
              </a:solidFill>
            </a:endParaRP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endParaRPr lang="en" sz="1200" b="1" dirty="0">
              <a:solidFill>
                <a:srgbClr val="FF9800"/>
              </a:solidFill>
            </a:endParaRP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endParaRPr lang="en-US"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/>
          </a:p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endParaRPr dirty="0"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7681C9F-D8B1-4A97-9A29-3CE7CE2AFFB9}"/>
              </a:ext>
            </a:extLst>
          </p:cNvPr>
          <p:cNvSpPr txBox="1"/>
          <p:nvPr/>
        </p:nvSpPr>
        <p:spPr>
          <a:xfrm>
            <a:off x="861817" y="2745151"/>
            <a:ext cx="5639835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200" dirty="0">
                <a:latin typeface="Roboto Condensed Light" panose="020B0604020202020204" charset="0"/>
                <a:ea typeface="Roboto Condensed Light" panose="020B0604020202020204" charset="0"/>
              </a:rPr>
              <a:t>The linear regression is: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200" i="0" u="none" strike="noStrike" baseline="0" dirty="0" err="1">
                <a:latin typeface="Roboto Condensed Light" panose="020B0604020202020204" charset="0"/>
                <a:ea typeface="Roboto Condensed Light" panose="020B0604020202020204" charset="0"/>
              </a:rPr>
              <a:t>PANSS_Total_diff</a:t>
            </a:r>
            <a:r>
              <a:rPr lang="en-US" sz="120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=</a:t>
            </a:r>
            <a:r>
              <a:rPr lang="el-GR" sz="120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β0+β1</a:t>
            </a:r>
            <a:r>
              <a:rPr lang="en-US" sz="1200" i="1" u="none" strike="noStrike" baseline="0" dirty="0" err="1">
                <a:latin typeface="Roboto Condensed Light" panose="020B0604020202020204" charset="0"/>
                <a:ea typeface="Roboto Condensed Light" panose="020B0604020202020204" charset="0"/>
              </a:rPr>
              <a:t>TxGroup</a:t>
            </a:r>
            <a:r>
              <a:rPr lang="en-US" sz="120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+</a:t>
            </a:r>
            <a:r>
              <a:rPr lang="el-GR" sz="120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β2</a:t>
            </a:r>
            <a:r>
              <a:rPr lang="en-US" sz="1200" i="1" u="none" strike="noStrike" baseline="0" dirty="0" err="1">
                <a:latin typeface="Roboto Condensed Light" panose="020B0604020202020204" charset="0"/>
                <a:ea typeface="Roboto Condensed Light" panose="020B0604020202020204" charset="0"/>
              </a:rPr>
              <a:t>VisitDay</a:t>
            </a:r>
            <a:r>
              <a:rPr lang="en-US" sz="1200" i="1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 </a:t>
            </a:r>
            <a:r>
              <a:rPr lang="en-US" sz="1200" dirty="0">
                <a:latin typeface="Roboto Condensed Light" panose="020B0604020202020204" charset="0"/>
                <a:ea typeface="Roboto Condensed Light" panose="020B0604020202020204" charset="0"/>
              </a:rPr>
              <a:t>+</a:t>
            </a:r>
            <a:r>
              <a:rPr lang="el-GR" sz="120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β</a:t>
            </a:r>
            <a:r>
              <a:rPr lang="en-US" sz="120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3</a:t>
            </a:r>
            <a:r>
              <a:rPr lang="en-US" sz="1200" i="1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TxGroup</a:t>
            </a:r>
            <a:r>
              <a:rPr lang="en-US" sz="1200" dirty="0">
                <a:latin typeface="Roboto Condensed Light" panose="020B0604020202020204" charset="0"/>
                <a:ea typeface="Roboto Condensed Light" panose="020B0604020202020204" charset="0"/>
              </a:rPr>
              <a:t>*</a:t>
            </a:r>
            <a:r>
              <a:rPr lang="en-US" sz="1200" i="1" u="none" strike="noStrike" baseline="0" dirty="0" err="1">
                <a:latin typeface="Roboto Condensed Light" panose="020B0604020202020204" charset="0"/>
                <a:ea typeface="Roboto Condensed Light" panose="020B0604020202020204" charset="0"/>
              </a:rPr>
              <a:t>VisitDay</a:t>
            </a:r>
            <a:r>
              <a:rPr lang="en-US" sz="120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 +</a:t>
            </a:r>
            <a:r>
              <a:rPr lang="el-GR" sz="120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ϵ</a:t>
            </a:r>
            <a:endParaRPr lang="en-US" sz="1200" i="0" u="none" strike="noStrike" baseline="0" dirty="0"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200" i="0" u="none" strike="noStrike" baseline="0" dirty="0"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200" dirty="0" err="1">
                <a:latin typeface="Roboto Condensed Light" panose="020B0604020202020204" charset="0"/>
                <a:ea typeface="Roboto Condensed Light" panose="020B0604020202020204" charset="0"/>
              </a:rPr>
              <a:t>TxGroup</a:t>
            </a:r>
            <a:r>
              <a:rPr lang="en-US" sz="1200" dirty="0">
                <a:latin typeface="Roboto Condensed Light" panose="020B0604020202020204" charset="0"/>
                <a:ea typeface="Roboto Condensed Light" panose="020B0604020202020204" charset="0"/>
              </a:rPr>
              <a:t> =1 (Treatment) </a:t>
            </a:r>
            <a:r>
              <a:rPr lang="en-US" sz="1200" i="0" u="none" strike="noStrike" baseline="0" dirty="0" err="1">
                <a:latin typeface="Roboto Condensed Light" panose="020B0604020202020204" charset="0"/>
                <a:ea typeface="Roboto Condensed Light" panose="020B0604020202020204" charset="0"/>
              </a:rPr>
              <a:t>PANSS_Total_diff</a:t>
            </a:r>
            <a:r>
              <a:rPr lang="en-US" sz="1200" dirty="0">
                <a:latin typeface="Roboto Condensed Light" panose="020B0604020202020204" charset="0"/>
                <a:ea typeface="Roboto Condensed Light" panose="020B0604020202020204" charset="0"/>
              </a:rPr>
              <a:t> =</a:t>
            </a:r>
            <a:r>
              <a:rPr lang="el-GR" sz="120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β0+β1</a:t>
            </a:r>
            <a:r>
              <a:rPr lang="en-US" sz="120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+</a:t>
            </a:r>
            <a:r>
              <a:rPr lang="el-GR" sz="120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β2</a:t>
            </a:r>
            <a:r>
              <a:rPr lang="en-US" sz="1200" i="1" u="none" strike="noStrike" baseline="0" dirty="0" err="1">
                <a:latin typeface="Roboto Condensed Light" panose="020B0604020202020204" charset="0"/>
                <a:ea typeface="Roboto Condensed Light" panose="020B0604020202020204" charset="0"/>
              </a:rPr>
              <a:t>VisitDay</a:t>
            </a:r>
            <a:r>
              <a:rPr lang="en-US" sz="1200" i="1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 </a:t>
            </a:r>
            <a:r>
              <a:rPr lang="en-US" sz="1200" dirty="0">
                <a:latin typeface="Roboto Condensed Light" panose="020B0604020202020204" charset="0"/>
                <a:ea typeface="Roboto Condensed Light" panose="020B0604020202020204" charset="0"/>
              </a:rPr>
              <a:t>+</a:t>
            </a:r>
            <a:r>
              <a:rPr lang="el-GR" sz="120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β</a:t>
            </a:r>
            <a:r>
              <a:rPr lang="en-US" sz="120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3</a:t>
            </a:r>
            <a:r>
              <a:rPr lang="en-US" sz="1200" i="1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VisitDay</a:t>
            </a:r>
            <a:r>
              <a:rPr lang="en-US" sz="120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 +</a:t>
            </a:r>
            <a:r>
              <a:rPr lang="el-GR" sz="120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ϵ</a:t>
            </a:r>
            <a:endParaRPr lang="en-US" sz="1200" i="0" u="none" strike="noStrike" baseline="0" dirty="0"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200" dirty="0">
                <a:latin typeface="Roboto Condensed Light" panose="020B0604020202020204" charset="0"/>
                <a:ea typeface="Roboto Condensed Light" panose="020B0604020202020204" charset="0"/>
              </a:rPr>
              <a:t>                                                                          = </a:t>
            </a:r>
            <a:r>
              <a:rPr lang="el-GR" sz="120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β0+β1</a:t>
            </a:r>
            <a:r>
              <a:rPr lang="en-US" sz="120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 + (</a:t>
            </a:r>
            <a:r>
              <a:rPr lang="el-GR" sz="120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β2</a:t>
            </a:r>
            <a:r>
              <a:rPr lang="en-US" sz="120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+</a:t>
            </a:r>
            <a:r>
              <a:rPr lang="el-GR" sz="120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 β</a:t>
            </a:r>
            <a:r>
              <a:rPr lang="en-US" sz="1200" dirty="0">
                <a:latin typeface="Roboto Condensed Light" panose="020B0604020202020204" charset="0"/>
                <a:ea typeface="Roboto Condensed Light" panose="020B0604020202020204" charset="0"/>
              </a:rPr>
              <a:t>3)</a:t>
            </a:r>
            <a:r>
              <a:rPr lang="en-US" sz="1200" i="1" u="none" strike="noStrike" baseline="0" dirty="0" err="1">
                <a:latin typeface="Roboto Condensed Light" panose="020B0604020202020204" charset="0"/>
                <a:ea typeface="Roboto Condensed Light" panose="020B0604020202020204" charset="0"/>
              </a:rPr>
              <a:t>VisitDay</a:t>
            </a:r>
            <a:r>
              <a:rPr lang="en-US" sz="1200" i="1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 </a:t>
            </a:r>
            <a:r>
              <a:rPr lang="en-US" sz="120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+</a:t>
            </a:r>
            <a:r>
              <a:rPr lang="el-GR" sz="120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ϵ</a:t>
            </a:r>
            <a:endParaRPr lang="en-US" sz="1200" i="0" u="none" strike="noStrike" baseline="0" dirty="0"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200" dirty="0" err="1">
                <a:latin typeface="Roboto Condensed Light" panose="020B0604020202020204" charset="0"/>
                <a:ea typeface="Roboto Condensed Light" panose="020B0604020202020204" charset="0"/>
              </a:rPr>
              <a:t>TxGroup</a:t>
            </a:r>
            <a:r>
              <a:rPr lang="en-US" sz="1200" dirty="0">
                <a:latin typeface="Roboto Condensed Light" panose="020B0604020202020204" charset="0"/>
                <a:ea typeface="Roboto Condensed Light" panose="020B0604020202020204" charset="0"/>
              </a:rPr>
              <a:t> =0 (Control) </a:t>
            </a:r>
            <a:r>
              <a:rPr lang="en-US" sz="1200" i="0" u="none" strike="noStrike" baseline="0" dirty="0">
                <a:latin typeface="Roboto Condensed Light" panose="020B0604020202020204" charset="0"/>
                <a:ea typeface="Roboto Condensed Light" panose="020B0604020202020204" charset="0"/>
                <a:sym typeface="Wingdings" panose="05000000000000000000" pitchFamily="2" charset="2"/>
              </a:rPr>
              <a:t> </a:t>
            </a:r>
            <a:r>
              <a:rPr lang="en-US" sz="1200" i="0" u="none" strike="noStrike" baseline="0" dirty="0" err="1">
                <a:latin typeface="Roboto Condensed Light" panose="020B0604020202020204" charset="0"/>
                <a:ea typeface="Roboto Condensed Light" panose="020B0604020202020204" charset="0"/>
              </a:rPr>
              <a:t>PANSS_Total_diff</a:t>
            </a:r>
            <a:r>
              <a:rPr lang="en-US" sz="1200" dirty="0">
                <a:latin typeface="Roboto Condensed Light" panose="020B0604020202020204" charset="0"/>
                <a:ea typeface="Roboto Condensed Light" panose="020B0604020202020204" charset="0"/>
              </a:rPr>
              <a:t> =</a:t>
            </a:r>
            <a:r>
              <a:rPr lang="el-GR" sz="120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β0+β2</a:t>
            </a:r>
            <a:r>
              <a:rPr lang="en-US" sz="1200" i="1" u="none" strike="noStrike" baseline="0" dirty="0" err="1">
                <a:latin typeface="Roboto Condensed Light" panose="020B0604020202020204" charset="0"/>
                <a:ea typeface="Roboto Condensed Light" panose="020B0604020202020204" charset="0"/>
              </a:rPr>
              <a:t>VisitDay</a:t>
            </a:r>
            <a:r>
              <a:rPr lang="en-US" sz="1200" i="1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 </a:t>
            </a:r>
            <a:r>
              <a:rPr lang="en-US" sz="120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+</a:t>
            </a:r>
            <a:r>
              <a:rPr lang="el-GR" sz="120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ϵ</a:t>
            </a:r>
            <a:endParaRPr lang="en-US" sz="1200" i="0" u="none" strike="noStrike" baseline="0" dirty="0"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>
              <a:buClr>
                <a:schemeClr val="dk1"/>
              </a:buClr>
              <a:buSzPts val="1100"/>
            </a:pPr>
            <a:endParaRPr lang="en-US" sz="1200" dirty="0"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latin typeface="Roboto Condensed Light" panose="020B0604020202020204" charset="0"/>
                <a:ea typeface="Roboto Condensed Light" panose="020B0604020202020204" charset="0"/>
              </a:rPr>
              <a:t>Null-hypothesis: </a:t>
            </a:r>
            <a:r>
              <a:rPr lang="el-GR" sz="120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β</a:t>
            </a:r>
            <a:r>
              <a:rPr lang="en-US" sz="120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3=0</a:t>
            </a:r>
          </a:p>
          <a:p>
            <a:pPr>
              <a:buClr>
                <a:schemeClr val="dk1"/>
              </a:buClr>
              <a:buSzPts val="1100"/>
            </a:pPr>
            <a:endParaRPr lang="en-US" sz="1200" dirty="0"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20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If the p-value for </a:t>
            </a:r>
            <a:r>
              <a:rPr lang="en-US" sz="1200" i="1" u="none" strike="noStrike" baseline="0" dirty="0" err="1">
                <a:latin typeface="Roboto Condensed Light" panose="020B0604020202020204" charset="0"/>
                <a:ea typeface="Roboto Condensed Light" panose="020B0604020202020204" charset="0"/>
              </a:rPr>
              <a:t>TxGroup</a:t>
            </a:r>
            <a:r>
              <a:rPr lang="en-US" sz="1200" dirty="0">
                <a:latin typeface="Roboto Condensed Light" panose="020B0604020202020204" charset="0"/>
                <a:ea typeface="Roboto Condensed Light" panose="020B0604020202020204" charset="0"/>
              </a:rPr>
              <a:t>*</a:t>
            </a:r>
            <a:r>
              <a:rPr lang="en-US" sz="1200" i="1" u="none" strike="noStrike" baseline="0" dirty="0" err="1">
                <a:latin typeface="Roboto Condensed Light" panose="020B0604020202020204" charset="0"/>
                <a:ea typeface="Roboto Condensed Light" panose="020B0604020202020204" charset="0"/>
              </a:rPr>
              <a:t>VisitDay</a:t>
            </a:r>
            <a:r>
              <a:rPr lang="en-US" sz="120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  is &lt; 0.05: statistical significance</a:t>
            </a:r>
          </a:p>
          <a:p>
            <a:pPr>
              <a:buClr>
                <a:schemeClr val="dk1"/>
              </a:buClr>
              <a:buSzPts val="1100"/>
            </a:pPr>
            <a:endParaRPr lang="en-US" sz="1200" dirty="0"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200" u="none" strike="noStrike" baseline="0" dirty="0"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>
              <a:buClr>
                <a:schemeClr val="dk1"/>
              </a:buClr>
              <a:buSzPts val="1100"/>
            </a:pPr>
            <a:endParaRPr lang="en-US" sz="1200" i="0" u="none" strike="noStrike" baseline="0" dirty="0"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200" i="0" u="none" strike="noStrike" baseline="0" dirty="0"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200" dirty="0"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200" i="0" u="none" strike="noStrike" baseline="0" dirty="0"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200" i="0" u="none" strike="noStrike" baseline="0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57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Stakeholder would like to know –</a:t>
            </a:r>
            <a:br>
              <a:rPr lang="en-US" dirty="0"/>
            </a:br>
            <a:r>
              <a:rPr lang="en-US" dirty="0"/>
              <a:t>Does the treatment has an effect on the disease?</a:t>
            </a: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7F78C8E-055D-4A4A-96AC-158531857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01" y="1766451"/>
            <a:ext cx="4407099" cy="275034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0A38D42-F43A-4AD5-9654-DF21F3EC114D}"/>
              </a:ext>
            </a:extLst>
          </p:cNvPr>
          <p:cNvSpPr txBox="1"/>
          <p:nvPr/>
        </p:nvSpPr>
        <p:spPr>
          <a:xfrm>
            <a:off x="4638079" y="2650332"/>
            <a:ext cx="457557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p-value for </a:t>
            </a:r>
            <a:r>
              <a:rPr lang="en-US" sz="1400" i="1" u="none" strike="noStrike" baseline="0" dirty="0" err="1">
                <a:latin typeface="Roboto Condensed Light" panose="020B0604020202020204" charset="0"/>
                <a:ea typeface="Roboto Condensed Light" panose="020B0604020202020204" charset="0"/>
              </a:rPr>
              <a:t>TxGroup</a:t>
            </a:r>
            <a:r>
              <a:rPr lang="en-US" sz="1400" dirty="0">
                <a:latin typeface="Roboto Condensed Light" panose="020B0604020202020204" charset="0"/>
                <a:ea typeface="Roboto Condensed Light" panose="020B0604020202020204" charset="0"/>
              </a:rPr>
              <a:t>*</a:t>
            </a:r>
            <a:r>
              <a:rPr lang="en-US" sz="1400" i="1" u="none" strike="noStrike" baseline="0" dirty="0" err="1">
                <a:latin typeface="Roboto Condensed Light" panose="020B0604020202020204" charset="0"/>
                <a:ea typeface="Roboto Condensed Light" panose="020B0604020202020204" charset="0"/>
              </a:rPr>
              <a:t>VisitDay</a:t>
            </a:r>
            <a:r>
              <a:rPr lang="en-US" sz="140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 =  0.997: </a:t>
            </a:r>
          </a:p>
          <a:p>
            <a:endParaRPr lang="en-US" dirty="0">
              <a:latin typeface="Roboto Condensed Light" panose="020B0604020202020204" charset="0"/>
              <a:ea typeface="Roboto Condensed Light" panose="020B0604020202020204" charset="0"/>
            </a:endParaRPr>
          </a:p>
          <a:p>
            <a:r>
              <a:rPr lang="en-US" sz="140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not statistical significance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896774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E0E4E9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9218</TotalTime>
  <Words>2274</Words>
  <Application>Microsoft Office PowerPoint</Application>
  <PresentationFormat>On-screen Show (16:9)</PresentationFormat>
  <Paragraphs>311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Roboto Condensed Light</vt:lpstr>
      <vt:lpstr>Arvo</vt:lpstr>
      <vt:lpstr>Montserrat</vt:lpstr>
      <vt:lpstr>Roboto Condensed</vt:lpstr>
      <vt:lpstr>Calibri</vt:lpstr>
      <vt:lpstr>Arial</vt:lpstr>
      <vt:lpstr>Salerio template</vt:lpstr>
      <vt:lpstr>Predict and analyze patient outcome from medical record</vt:lpstr>
      <vt:lpstr>Looking at data</vt:lpstr>
      <vt:lpstr>Data</vt:lpstr>
      <vt:lpstr>Data</vt:lpstr>
      <vt:lpstr>Stakeholder would like to know – Does the treatment has an effect on the disease?</vt:lpstr>
      <vt:lpstr>Stakeholder would like to know – Does the treatment has an effect on the disease?</vt:lpstr>
      <vt:lpstr>Stakeholder would like to know – Dose the treatment has an effect on the disease?</vt:lpstr>
      <vt:lpstr>Stakeholder would like to know – Dose the treatment has an effect on the disease?</vt:lpstr>
      <vt:lpstr>Stakeholder would like to know – Does the treatment has an effect on the disease?</vt:lpstr>
      <vt:lpstr>Stakeholder would like to know – Does the treatment has an effect on the disease?</vt:lpstr>
      <vt:lpstr>Patient segmentation – understand each groups oh patients for their mental health status</vt:lpstr>
      <vt:lpstr>Patient segmentation – understand each groups oh patients for their mental health status</vt:lpstr>
      <vt:lpstr>Patient segmentation – understand each groups oh patients for their mental health status</vt:lpstr>
      <vt:lpstr>Stakeholder would like to know – Dose the treatment has an effect on the disease?</vt:lpstr>
      <vt:lpstr>Stakeholder would like to know – Dose the treatment has an effect on the disease?</vt:lpstr>
      <vt:lpstr>HELLO!</vt:lpstr>
      <vt:lpstr>PowerPoint Presentation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GRAPH TITLE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yuchi tsao</dc:creator>
  <cp:lastModifiedBy>yuchi tsao</cp:lastModifiedBy>
  <cp:revision>37</cp:revision>
  <dcterms:modified xsi:type="dcterms:W3CDTF">2020-12-12T00:28:32Z</dcterms:modified>
</cp:coreProperties>
</file>